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4"/>
    <p:sldMasterId id="2147483706" r:id="rId5"/>
    <p:sldMasterId id="2147483707" r:id="rId6"/>
    <p:sldMasterId id="2147483708" r:id="rId7"/>
    <p:sldMasterId id="214748370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5143500" cx="9144000"/>
  <p:notesSz cx="6858000" cy="9144000"/>
  <p:embeddedFontLst>
    <p:embeddedFont>
      <p:font typeface="Corsiva"/>
      <p:regular r:id="rId45"/>
      <p:bold r:id="rId46"/>
      <p:italic r:id="rId47"/>
      <p:boldItalic r:id="rId48"/>
    </p:embeddedFont>
    <p:embeddedFont>
      <p:font typeface="League Spartan"/>
      <p:regular r:id="rId49"/>
      <p:bold r:id="rId50"/>
    </p:embeddedFont>
    <p:embeddedFont>
      <p:font typeface="Roboto"/>
      <p:regular r:id="rId51"/>
      <p:bold r:id="rId52"/>
      <p:italic r:id="rId53"/>
      <p:boldItalic r:id="rId54"/>
    </p:embeddedFont>
    <p:embeddedFont>
      <p:font typeface="Caveat"/>
      <p:regular r:id="rId55"/>
      <p:bold r:id="rId56"/>
    </p:embeddedFont>
    <p:embeddedFont>
      <p:font typeface="Lato"/>
      <p:regular r:id="rId57"/>
      <p:bold r:id="rId58"/>
      <p:italic r:id="rId59"/>
      <p:boldItalic r:id="rId60"/>
    </p:embeddedFont>
    <p:embeddedFont>
      <p:font typeface="Montserrat"/>
      <p:regular r:id="rId61"/>
      <p:bold r:id="rId62"/>
      <p:italic r:id="rId63"/>
      <p:boldItalic r:id="rId64"/>
    </p:embeddedFont>
    <p:embeddedFont>
      <p:font typeface="Corbel"/>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Corsiva-bold.fntdata"/><Relationship Id="rId45" Type="http://schemas.openxmlformats.org/officeDocument/2006/relationships/font" Target="fonts/Corsiva-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Corsiva-boldItalic.fntdata"/><Relationship Id="rId47" Type="http://schemas.openxmlformats.org/officeDocument/2006/relationships/font" Target="fonts/Corsiva-italic.fntdata"/><Relationship Id="rId49" Type="http://schemas.openxmlformats.org/officeDocument/2006/relationships/font" Target="fonts/LeagueSpartan-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1.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3.xml"/><Relationship Id="rId66" Type="http://schemas.openxmlformats.org/officeDocument/2006/relationships/font" Target="fonts/Corbel-bold.fntdata"/><Relationship Id="rId21" Type="http://schemas.openxmlformats.org/officeDocument/2006/relationships/slide" Target="slides/slide12.xml"/><Relationship Id="rId65" Type="http://schemas.openxmlformats.org/officeDocument/2006/relationships/font" Target="fonts/Corbel-regular.fntdata"/><Relationship Id="rId24" Type="http://schemas.openxmlformats.org/officeDocument/2006/relationships/slide" Target="slides/slide15.xml"/><Relationship Id="rId68" Type="http://schemas.openxmlformats.org/officeDocument/2006/relationships/font" Target="fonts/Corbel-boldItalic.fntdata"/><Relationship Id="rId23" Type="http://schemas.openxmlformats.org/officeDocument/2006/relationships/slide" Target="slides/slide14.xml"/><Relationship Id="rId67" Type="http://schemas.openxmlformats.org/officeDocument/2006/relationships/font" Target="fonts/Corbel-italic.fntdata"/><Relationship Id="rId60" Type="http://schemas.openxmlformats.org/officeDocument/2006/relationships/font" Target="fonts/Lato-bold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Roboto-regular.fntdata"/><Relationship Id="rId50" Type="http://schemas.openxmlformats.org/officeDocument/2006/relationships/font" Target="fonts/LeagueSpartan-bold.fntdata"/><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2.xml"/><Relationship Id="rId55" Type="http://schemas.openxmlformats.org/officeDocument/2006/relationships/font" Target="fonts/Caveat-regular.fntdata"/><Relationship Id="rId10" Type="http://schemas.openxmlformats.org/officeDocument/2006/relationships/slide" Target="slides/slide1.xml"/><Relationship Id="rId54" Type="http://schemas.openxmlformats.org/officeDocument/2006/relationships/font" Target="fonts/Roboto-boldItalic.fntdata"/><Relationship Id="rId13" Type="http://schemas.openxmlformats.org/officeDocument/2006/relationships/slide" Target="slides/slide4.xml"/><Relationship Id="rId57" Type="http://schemas.openxmlformats.org/officeDocument/2006/relationships/font" Target="fonts/Lato-regular.fntdata"/><Relationship Id="rId12" Type="http://schemas.openxmlformats.org/officeDocument/2006/relationships/slide" Target="slides/slide3.xml"/><Relationship Id="rId56" Type="http://schemas.openxmlformats.org/officeDocument/2006/relationships/font" Target="fonts/Caveat-bold.fntdata"/><Relationship Id="rId15" Type="http://schemas.openxmlformats.org/officeDocument/2006/relationships/slide" Target="slides/slide6.xml"/><Relationship Id="rId59" Type="http://schemas.openxmlformats.org/officeDocument/2006/relationships/font" Target="fonts/Lato-italic.fntdata"/><Relationship Id="rId14" Type="http://schemas.openxmlformats.org/officeDocument/2006/relationships/slide" Target="slides/slide5.xml"/><Relationship Id="rId58" Type="http://schemas.openxmlformats.org/officeDocument/2006/relationships/font" Target="fonts/Lato-bold.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6b3188a470_0_377: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b3188a470_0_377:notes"/>
          <p:cNvSpPr/>
          <p:nvPr>
            <p:ph idx="2" type="sldImg"/>
          </p:nvPr>
        </p:nvSpPr>
        <p:spPr>
          <a:xfrm>
            <a:off x="2286000" y="512763"/>
            <a:ext cx="4572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6b3188a470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6b3188a470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Established in 2005</a:t>
            </a:r>
            <a:endParaRPr/>
          </a:p>
          <a:p>
            <a:pPr indent="-171450" lvl="0" marL="17145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Is the largest one in the world at just shy of 2 million acres</a:t>
            </a:r>
            <a:endParaRPr/>
          </a:p>
          <a:p>
            <a:pPr indent="-171450" lvl="0" marL="17145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Intended to protect agricultural land, natural heritage, eco-systems and water resources</a:t>
            </a:r>
            <a:endParaRPr/>
          </a:p>
          <a:p>
            <a:pPr indent="-171450" lvl="0" marL="17145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Is a very popular concept with the public with over 90% of Ontarians supporting the GB and roughly 87% stating that they would like to see it grown (2014 – Environics poll)</a:t>
            </a:r>
            <a:endParaRPr/>
          </a:p>
          <a:p>
            <a:pPr indent="-171450" lvl="0" marL="171450" marR="0" rtl="0" algn="l">
              <a:spcBef>
                <a:spcPts val="0"/>
              </a:spcBef>
              <a:spcAft>
                <a:spcPts val="0"/>
              </a:spcAft>
              <a:buClr>
                <a:schemeClr val="dk1"/>
              </a:buClr>
              <a:buSzPts val="1200"/>
              <a:buFont typeface="Arial"/>
              <a:buChar char="•"/>
            </a:pPr>
            <a:r>
              <a:rPr b="0" i="0" lang="en" sz="1200" u="none" cap="none" strike="noStrike">
                <a:solidFill>
                  <a:schemeClr val="dk1"/>
                </a:solidFill>
                <a:latin typeface="Calibri"/>
                <a:ea typeface="Calibri"/>
                <a:cs typeface="Calibri"/>
                <a:sym typeface="Calibri"/>
              </a:rPr>
              <a:t>David Crombie led a panel in 2015 and released recommendations to the gov’t at the end of 2015 that the GB should be expanded to protect areas of “hydrological significance”.  Province is currently looking into how and where to grow the GB.  Public comments are due by September 31. </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6" name="Google Shape;356;g26b3188a470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b3188a470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6b3188a470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6b3188a470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6b3188a470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6b3188a470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6b3188a470_0_40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6b3188a470_0_4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6b3188a470_0_408: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b3188a470_0_408:notes"/>
          <p:cNvSpPr/>
          <p:nvPr>
            <p:ph idx="2" type="sldImg"/>
          </p:nvPr>
        </p:nvSpPr>
        <p:spPr>
          <a:xfrm>
            <a:off x="2286000" y="512763"/>
            <a:ext cx="4572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6b3188a470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6b3188a470_0_419: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6b3188a470_0_4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6b3188a470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6b3188a470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bc72f3d34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bc72f3d34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900"/>
              </a:spcAft>
              <a:buClr>
                <a:schemeClr val="dk1"/>
              </a:buClr>
              <a:buSzPts val="1100"/>
              <a:buFont typeface="Arial"/>
              <a:buNone/>
            </a:pPr>
            <a:r>
              <a:rPr lang="en" sz="900">
                <a:solidFill>
                  <a:schemeClr val="dk1"/>
                </a:solidFill>
              </a:rPr>
              <a:t>Franz is the Coordinator of the Alliance for a Liveable Ontario (ALO) a year-old network of groups and individuals focused on advocating a set of policies that simultaneously solve the housing crisis and protect farmland and natural areas. Franz has been actively engaged in environmental issues for over 33 years, with a focus on public engagement and policy advocacy. In 1998 he earned a PhD in urban environmental policy from York University and started working for City Councillor Jack Layton as his environmental advisor until 2002. From 2003-6, he worked with Jack in Ottawa leading Jack's civil society outreach. From 2007 and 2018 he was the Executive Director of the Toronto Environmental Alliance. Franz has also been actively involved with the Greenbelt since 2009. and eventually became Chair of the Ontario Greenbelt Alliance and then its Coordinator in 2020.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6b3188a470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26b3188a470_0_7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8ddbdb9d5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8ddbdb9d5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571500" lvl="0" marL="914400" rtl="0" algn="l">
              <a:lnSpc>
                <a:spcPct val="115000"/>
              </a:lnSpc>
              <a:spcBef>
                <a:spcPts val="0"/>
              </a:spcBef>
              <a:spcAft>
                <a:spcPts val="0"/>
              </a:spcAft>
              <a:buNone/>
            </a:pPr>
            <a:r>
              <a:rPr lang="en">
                <a:solidFill>
                  <a:srgbClr val="9900FF"/>
                </a:solidFill>
              </a:rPr>
              <a:t>Welcome everyone.  Thank you for coming.  We are the Ecological Subcommittee of the Social and Ecological Justice Commision for the Shining Waters Region of the United Church of Canada.  But what we are here for is to find ways for faith communities to inform and mobilize their communities to address the climate crisis.  Here is Susan Eagle, our chair.</a:t>
            </a:r>
            <a:endParaRPr>
              <a:solidFill>
                <a:srgbClr val="9900FF"/>
              </a:solidFill>
            </a:endParaRPr>
          </a:p>
          <a:p>
            <a:pPr indent="-571500" lvl="0" marL="914400" rtl="0" algn="l">
              <a:lnSpc>
                <a:spcPct val="115000"/>
              </a:lnSpc>
              <a:spcBef>
                <a:spcPts val="0"/>
              </a:spcBef>
              <a:spcAft>
                <a:spcPts val="0"/>
              </a:spcAft>
              <a:buNone/>
            </a:pPr>
            <a:r>
              <a:rPr lang="en">
                <a:solidFill>
                  <a:schemeClr val="dk1"/>
                </a:solidFill>
              </a:rPr>
              <a:t>Susan speaks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6b3188a470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26b3188a470_0_7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6b3188a470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26b3188a470_0_7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two competing visions for how to build our cities.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b3188a470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6b3188a470_0_7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6b3188a470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26b3188a470_0_7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6b3188a470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6b3188a470_0_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6b3188a47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26b3188a470_0_7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6b3188a470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6b3188a470_0_7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6b3188a470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26b3188a470_0_7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6b3188a470_0_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26b3188a470_0_7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6b3188a470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26b3188a470_0_7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8ddbdb9d5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8ddbdb9d5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Lato"/>
                <a:ea typeface="Lato"/>
                <a:cs typeface="Lato"/>
                <a:sym typeface="Lato"/>
              </a:rPr>
              <a:t>There is clear evidence that a sustainable future will be equitable and inclusive - for all life forms.  We are aware that this has not been how we have acted in the past, in Canada, towards those who were indigenous to this land. For me, those are …  I am aware of the processes that occurred to uproot them (but fortunately, they still have an enduring presence here).  For me those are… and the Indian Act and many other injuries along the way.   Like they did, we must learn to </a:t>
            </a:r>
            <a:r>
              <a:rPr i="1" lang="en" sz="1300">
                <a:solidFill>
                  <a:schemeClr val="dk1"/>
                </a:solidFill>
              </a:rPr>
              <a:t>Think about </a:t>
            </a:r>
            <a:r>
              <a:rPr lang="en" sz="1300">
                <a:solidFill>
                  <a:schemeClr val="dk1"/>
                </a:solidFill>
              </a:rPr>
              <a:t>how to reconcile and </a:t>
            </a:r>
            <a:r>
              <a:rPr i="1" lang="en" sz="1300">
                <a:solidFill>
                  <a:schemeClr val="dk1"/>
                </a:solidFill>
              </a:rPr>
              <a:t>the land, the soil, the water…  </a:t>
            </a:r>
            <a:r>
              <a:rPr lang="en" sz="1300">
                <a:solidFill>
                  <a:schemeClr val="dk1"/>
                </a:solidFill>
              </a:rPr>
              <a:t>Each time I do a land acknowledgement, I take time to do a little research into the nations around me.  From the earliest of times, our people have been entrepreneurs, artisans, craftsmen, hunters and fishermen. We later operated as guides throughout the area for tourists, marketed crafts and produce. … Our ultimate goal is to protect the lands, resources and water, to ensure a healthy environment for this and future generations.  This stands alongside progressive programs, economic development initiatives and member services.</a:t>
            </a:r>
            <a:endParaRPr sz="1300">
              <a:solidFill>
                <a:schemeClr val="dk1"/>
              </a:solidFill>
            </a:endParaRPr>
          </a:p>
          <a:p>
            <a:pPr indent="0" lvl="0" marL="0" rtl="0" algn="l">
              <a:spcBef>
                <a:spcPts val="1000"/>
              </a:spcBef>
              <a:spcAft>
                <a:spcPts val="0"/>
              </a:spcAft>
              <a:buClr>
                <a:schemeClr val="dk1"/>
              </a:buClr>
              <a:buSzPts val="1100"/>
              <a:buFont typeface="Arial"/>
              <a:buNone/>
            </a:pPr>
            <a:r>
              <a:rPr lang="en" sz="1150">
                <a:solidFill>
                  <a:srgbClr val="4E4A4A"/>
                </a:solidFill>
                <a:highlight>
                  <a:srgbClr val="FFFFFF"/>
                </a:highlight>
                <a:latin typeface="Montserrat"/>
                <a:ea typeface="Montserrat"/>
                <a:cs typeface="Montserrat"/>
                <a:sym typeface="Montserrat"/>
              </a:rPr>
              <a:t>Acknowledging that you are a guest on our territory shows us that you respect our traditional rights and our responsibility for this land. It acknowledges that you understand that this land was taken from us and that the treaties we have signed must be honoured. </a:t>
            </a:r>
            <a:endParaRPr sz="1150">
              <a:solidFill>
                <a:srgbClr val="4E4A4A"/>
              </a:solidFill>
              <a:highlight>
                <a:srgbClr val="FFFFFF"/>
              </a:highlight>
              <a:latin typeface="Montserrat"/>
              <a:ea typeface="Montserrat"/>
              <a:cs typeface="Montserrat"/>
              <a:sym typeface="Montserrat"/>
            </a:endParaRPr>
          </a:p>
          <a:p>
            <a:pPr indent="0" lvl="0" marL="0" rtl="0" algn="l">
              <a:spcBef>
                <a:spcPts val="1000"/>
              </a:spcBef>
              <a:spcAft>
                <a:spcPts val="1000"/>
              </a:spcAft>
              <a:buClr>
                <a:schemeClr val="dk1"/>
              </a:buClr>
              <a:buSzPts val="1100"/>
              <a:buFont typeface="Arial"/>
              <a:buNone/>
            </a:pPr>
            <a:r>
              <a:rPr lang="en" sz="1150">
                <a:solidFill>
                  <a:srgbClr val="4E4A4A"/>
                </a:solidFill>
                <a:highlight>
                  <a:srgbClr val="FFFFFF"/>
                </a:highlight>
                <a:latin typeface="Montserrat"/>
                <a:ea typeface="Montserrat"/>
                <a:cs typeface="Montserrat"/>
                <a:sym typeface="Montserrat"/>
              </a:rPr>
              <a:t>The Rama Country Market is open from 6:00 a.m. to 11:00 p.m. daily.</a:t>
            </a:r>
            <a:endParaRPr sz="1150">
              <a:solidFill>
                <a:srgbClr val="4E4A4A"/>
              </a:solidFill>
              <a:highlight>
                <a:srgbClr val="FFFFFF"/>
              </a:highlight>
              <a:latin typeface="Montserrat"/>
              <a:ea typeface="Montserrat"/>
              <a:cs typeface="Montserrat"/>
              <a:sym typeface="Montserra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6b3188a470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g26b3188a470_0_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92b3c2c116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92b3c2c116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965a646ff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965a646ff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be taking notes during these conversations and those notes will also be available online.  If you want state any identifying information you want attached to your words when you speak and I will record that as well.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8ddbdb9d5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8ddbdb9d5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92b3c2c1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92b3c2c1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571500" lvl="0" marL="9144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1ccc993471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1ccc993471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571500" lvl="0" marL="914400" rtl="0" algn="l">
              <a:lnSpc>
                <a:spcPct val="115000"/>
              </a:lnSpc>
              <a:spcBef>
                <a:spcPts val="0"/>
              </a:spcBef>
              <a:spcAft>
                <a:spcPts val="0"/>
              </a:spcAft>
              <a:buClr>
                <a:schemeClr val="dk1"/>
              </a:buClr>
              <a:buSzPts val="1100"/>
              <a:buFont typeface="Arial"/>
              <a:buNone/>
            </a:pPr>
            <a:r>
              <a:t/>
            </a:r>
            <a:endParaRPr b="1" i="1">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1ccc99347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1ccc99347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be hearing shortly from </a:t>
            </a:r>
            <a:r>
              <a:rPr lang="en"/>
              <a:t>Margaret Prophet, Executive Director  Simcoe County Greenbelt Coalition and Franz Hartmann, Coordinator of the Alliance for a Liveable Ontario to help us </a:t>
            </a:r>
            <a:r>
              <a:rPr lang="en"/>
              <a:t>better</a:t>
            </a:r>
            <a:r>
              <a:rPr lang="en"/>
              <a:t> understand what is happening on our Greenbelt.  Then Erin Alladin (</a:t>
            </a:r>
            <a:r>
              <a:rPr lang="en" sz="900">
                <a:solidFill>
                  <a:schemeClr val="dk1"/>
                </a:solidFill>
              </a:rPr>
              <a:t>AL-uh-din)</a:t>
            </a:r>
            <a:r>
              <a:rPr lang="en"/>
              <a:t>, who is working on the Community Permaculture Project at Kimbourne Park United Church will share about that project.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Most of the afternoon will be about listening to your voices as we work together to share and explore solutions to our biodiversity crisis.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8ddbdb9d5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8ddbdb9d5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General Council Executive adopted the following strategic climate objective: </a:t>
            </a:r>
            <a:endParaRPr/>
          </a:p>
          <a:p>
            <a:pPr indent="0" lvl="0" marL="0" rtl="0" algn="l">
              <a:spcBef>
                <a:spcPts val="0"/>
              </a:spcBef>
              <a:spcAft>
                <a:spcPts val="0"/>
              </a:spcAft>
              <a:buNone/>
            </a:pPr>
            <a:r>
              <a:rPr lang="en"/>
              <a:t>amplify and integrate current initiatives in a bold, hopeful denominational climate strategy that accelerates reductions towards the goal of an 80% decrease in emissions by 2030; with a commitment to measure, report and adjust based on learnings.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This has seemed extreme to many.  But, we</a:t>
            </a:r>
            <a:r>
              <a:rPr lang="en">
                <a:solidFill>
                  <a:schemeClr val="dk1"/>
                </a:solidFill>
              </a:rPr>
              <a:t> have been listening closely to evidence from scientists studying the climate crisis and it is not extreme. The synthesis Report of the IPCC’s 6th assessment report released in September 2022, indicates that with the policies in place we are projected to reach 2.8 degrees warming and based on past ability to implement policies we are likely to destined to reach 3.2 degrees.  I see no reason to doubt these.  The descriptions in this article of what those scenarios look like is catatclysmic (a word used by the United Nations report). What I also found interesting in that article is that the second barrier to changing these statistics is “A lack of private sector and citizen engagement’.  I believe that faith communities are uniquely poised to do something about that aspect - there is an urgent need to do this now so that policies change before 2030.  We do not have until 2050.  Recently, we have news that we have passed the 1.5º C warming (from pre-industrial levels) as a global average for over 2 years.  Taking their look at this period a step further, Copernicus also added that "the average global temperature for the 12 months to January 2024 is estimated to be 1.52°C above the 1850-1900 level. The average over the thirteen months from the beginning of 2023 is 1.50°C above the 1850-1900 level."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"This does not mean that the world has exceeded the lower-level target of 1.5° Celsius above the pre-industrial era referred to in the Paris Agreement on Climate Change," the WMO cautioned. "The Paris Agreement refers to long-term warming over many years rather than monthly or annual exceedances."  https://www.msn.com/en-ca/weather/topstories/earth-just-experienced-its-hottest-12-months-in-recorded-history/ar-BB1iMo1z</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Links to the articles I referred to will be in the speaker notes for this slide when the slideshow is accessed on the Shining Waters Ecological Justice webpage after this event.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4af8c9ecc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4af8c9ecc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goal is to explore here:  …  We will be asking that…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bc72f3d34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bc72f3d34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now turn it over to Don Ford, a member of the Ecological Sub-committee of the Social and Ecological Justice Commission.  He will help us better understand the current Biodiversity Crisis and what is being done and should be done to ameliorate 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bc72f3d34f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bc72f3d34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be hearing shortly from Margaret Prophet, Executive Director  Simcoe County Greenbelt Coalition and Franz Hartmann, Coordinator of the Alliance for a Liveable Ontario to help us better understand what is happening on our Greenbelt.  Then Erin Alladin, who is working on the Community Permaculture Project at Kimbourne Park United Church will share about that project.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of the afternoon will be about listening to your voices as we work together to share and explore solutions to our biodiversity crisis.</a:t>
            </a:r>
            <a:endParaRPr/>
          </a:p>
          <a:p>
            <a:pPr indent="0" lvl="0" marL="0" rtl="0" algn="l">
              <a:lnSpc>
                <a:spcPct val="138000"/>
              </a:lnSpc>
              <a:spcBef>
                <a:spcPts val="0"/>
              </a:spcBef>
              <a:spcAft>
                <a:spcPts val="1100"/>
              </a:spcAft>
              <a:buClr>
                <a:schemeClr val="dk1"/>
              </a:buClr>
              <a:buSzPts val="1100"/>
              <a:buFont typeface="Arial"/>
              <a:buNone/>
            </a:pPr>
            <a:r>
              <a:rPr lang="en" sz="1200">
                <a:solidFill>
                  <a:srgbClr val="333333"/>
                </a:solidFill>
                <a:latin typeface="Roboto"/>
                <a:ea typeface="Roboto"/>
                <a:cs typeface="Roboto"/>
                <a:sym typeface="Roboto"/>
              </a:rPr>
              <a:t>Margaret has a Bachelor of Education, specialized in Adult Education and a BA of Psychology from Brock University.  She worked in the corporate education sector for 7 years at a Director level including as Director of Communications and Operations.  Margaret decided to pursue her love of community and environment by volunteering for her local ratepayers association (Midhurst Ratepayers’ Association) while taking time to raise her family. This lead to her getting involved with complex land-use planning matters and municipal politics as the Communications Director for the association. Her work led to enlisting the support of Margaret Atwood, Maude Barlow and David Crombie in support of the MRA’s call to protect the internationally significant Minesing Wetlands from urban sprawl. In late 2015, Margaret and Sandy Agnew founded the Simcoe County Greenbelt Coalition with 15 like minded groups from across the region in support of an expanded Greenbelt.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6b3188a470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6b3188a470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9" name="Google Shape;339;g26b3188a470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579438" y="205979"/>
            <a:ext cx="8107500" cy="857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2" name="Google Shape;52;p13"/>
          <p:cNvSpPr txBox="1"/>
          <p:nvPr>
            <p:ph idx="1" type="body"/>
          </p:nvPr>
        </p:nvSpPr>
        <p:spPr>
          <a:xfrm>
            <a:off x="603250" y="1200151"/>
            <a:ext cx="80835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3" name="Google Shape;53;p13"/>
          <p:cNvSpPr txBox="1"/>
          <p:nvPr>
            <p:ph idx="10" type="dt"/>
          </p:nvPr>
        </p:nvSpPr>
        <p:spPr>
          <a:xfrm>
            <a:off x="1630363" y="4723210"/>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5416550" y="4720829"/>
            <a:ext cx="19923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492125" y="4712494"/>
            <a:ext cx="1062000" cy="273900"/>
          </a:xfrm>
          <a:prstGeom prst="rect">
            <a:avLst/>
          </a:prstGeom>
          <a:noFill/>
          <a:ln>
            <a:noFill/>
          </a:ln>
        </p:spPr>
        <p:txBody>
          <a:bodyPr anchorCtr="0" anchor="ctr" bIns="45700" lIns="91425" spcFirstLastPara="1" rIns="91425" wrap="square" tIns="45700">
            <a:normAutofit lnSpcReduction="10000"/>
          </a:bodyPr>
          <a:lstStyle>
            <a:lvl1pPr indent="0" lvl="0" marL="0" rtl="0" algn="l">
              <a:spcBef>
                <a:spcPts val="0"/>
              </a:spcBef>
              <a:spcAft>
                <a:spcPts val="0"/>
              </a:spcAft>
              <a:buNone/>
              <a:defRPr b="0" i="0" sz="1200" u="none" cap="none" strike="noStrike">
                <a:solidFill>
                  <a:srgbClr val="024731"/>
                </a:solidFill>
                <a:latin typeface="Arial"/>
                <a:ea typeface="Arial"/>
                <a:cs typeface="Arial"/>
                <a:sym typeface="Arial"/>
              </a:defRPr>
            </a:lvl1pPr>
            <a:lvl2pPr indent="0" lvl="1" marL="0" rtl="0" algn="l">
              <a:spcBef>
                <a:spcPts val="0"/>
              </a:spcBef>
              <a:spcAft>
                <a:spcPts val="0"/>
              </a:spcAft>
              <a:buNone/>
              <a:defRPr b="0" i="0" sz="1200" u="none" cap="none" strike="noStrike">
                <a:solidFill>
                  <a:srgbClr val="024731"/>
                </a:solidFill>
                <a:latin typeface="Arial"/>
                <a:ea typeface="Arial"/>
                <a:cs typeface="Arial"/>
                <a:sym typeface="Arial"/>
              </a:defRPr>
            </a:lvl2pPr>
            <a:lvl3pPr indent="0" lvl="2" marL="0" rtl="0" algn="l">
              <a:spcBef>
                <a:spcPts val="0"/>
              </a:spcBef>
              <a:spcAft>
                <a:spcPts val="0"/>
              </a:spcAft>
              <a:buNone/>
              <a:defRPr b="0" i="0" sz="1200" u="none" cap="none" strike="noStrike">
                <a:solidFill>
                  <a:srgbClr val="024731"/>
                </a:solidFill>
                <a:latin typeface="Arial"/>
                <a:ea typeface="Arial"/>
                <a:cs typeface="Arial"/>
                <a:sym typeface="Arial"/>
              </a:defRPr>
            </a:lvl3pPr>
            <a:lvl4pPr indent="0" lvl="3" marL="0" rtl="0" algn="l">
              <a:spcBef>
                <a:spcPts val="0"/>
              </a:spcBef>
              <a:spcAft>
                <a:spcPts val="0"/>
              </a:spcAft>
              <a:buNone/>
              <a:defRPr b="0" i="0" sz="1200" u="none" cap="none" strike="noStrike">
                <a:solidFill>
                  <a:srgbClr val="024731"/>
                </a:solidFill>
                <a:latin typeface="Arial"/>
                <a:ea typeface="Arial"/>
                <a:cs typeface="Arial"/>
                <a:sym typeface="Arial"/>
              </a:defRPr>
            </a:lvl4pPr>
            <a:lvl5pPr indent="0" lvl="4" marL="0" rtl="0" algn="l">
              <a:spcBef>
                <a:spcPts val="0"/>
              </a:spcBef>
              <a:spcAft>
                <a:spcPts val="0"/>
              </a:spcAft>
              <a:buNone/>
              <a:defRPr b="0" i="0" sz="1200" u="none" cap="none" strike="noStrike">
                <a:solidFill>
                  <a:srgbClr val="024731"/>
                </a:solidFill>
                <a:latin typeface="Arial"/>
                <a:ea typeface="Arial"/>
                <a:cs typeface="Arial"/>
                <a:sym typeface="Arial"/>
              </a:defRPr>
            </a:lvl5pPr>
            <a:lvl6pPr indent="0" lvl="5" marL="0" rtl="0" algn="l">
              <a:spcBef>
                <a:spcPts val="0"/>
              </a:spcBef>
              <a:spcAft>
                <a:spcPts val="0"/>
              </a:spcAft>
              <a:buNone/>
              <a:defRPr b="0" i="0" sz="1200" u="none" cap="none" strike="noStrike">
                <a:solidFill>
                  <a:srgbClr val="024731"/>
                </a:solidFill>
                <a:latin typeface="Arial"/>
                <a:ea typeface="Arial"/>
                <a:cs typeface="Arial"/>
                <a:sym typeface="Arial"/>
              </a:defRPr>
            </a:lvl6pPr>
            <a:lvl7pPr indent="0" lvl="6" marL="0" rtl="0" algn="l">
              <a:spcBef>
                <a:spcPts val="0"/>
              </a:spcBef>
              <a:spcAft>
                <a:spcPts val="0"/>
              </a:spcAft>
              <a:buNone/>
              <a:defRPr b="0" i="0" sz="1200" u="none" cap="none" strike="noStrike">
                <a:solidFill>
                  <a:srgbClr val="024731"/>
                </a:solidFill>
                <a:latin typeface="Arial"/>
                <a:ea typeface="Arial"/>
                <a:cs typeface="Arial"/>
                <a:sym typeface="Arial"/>
              </a:defRPr>
            </a:lvl7pPr>
            <a:lvl8pPr indent="0" lvl="7" marL="0" rtl="0" algn="l">
              <a:spcBef>
                <a:spcPts val="0"/>
              </a:spcBef>
              <a:spcAft>
                <a:spcPts val="0"/>
              </a:spcAft>
              <a:buNone/>
              <a:defRPr b="0" i="0" sz="1200" u="none" cap="none" strike="noStrike">
                <a:solidFill>
                  <a:srgbClr val="024731"/>
                </a:solidFill>
                <a:latin typeface="Arial"/>
                <a:ea typeface="Arial"/>
                <a:cs typeface="Arial"/>
                <a:sym typeface="Arial"/>
              </a:defRPr>
            </a:lvl8pPr>
            <a:lvl9pPr indent="0" lvl="8" marL="0" rtl="0" algn="l">
              <a:spcBef>
                <a:spcPts val="0"/>
              </a:spcBef>
              <a:spcAft>
                <a:spcPts val="0"/>
              </a:spcAft>
              <a:buNone/>
              <a:defRPr b="0" i="0" sz="1200" u="none" cap="none" strike="noStrike">
                <a:solidFill>
                  <a:srgbClr val="02473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2" name="Google Shape;62;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 name="Google Shape;6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 name="Shape 79"/>
        <p:cNvGrpSpPr/>
        <p:nvPr/>
      </p:nvGrpSpPr>
      <p:grpSpPr>
        <a:xfrm>
          <a:off x="0" y="0"/>
          <a:ext cx="0" cy="0"/>
          <a:chOff x="0" y="0"/>
          <a:chExt cx="0" cy="0"/>
        </a:xfrm>
      </p:grpSpPr>
      <p:sp>
        <p:nvSpPr>
          <p:cNvPr id="80" name="Google Shape;80;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1" name="Google Shape;81;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 name="Shape 83"/>
        <p:cNvGrpSpPr/>
        <p:nvPr/>
      </p:nvGrpSpPr>
      <p:grpSpPr>
        <a:xfrm>
          <a:off x="0" y="0"/>
          <a:ext cx="0" cy="0"/>
          <a:chOff x="0" y="0"/>
          <a:chExt cx="0" cy="0"/>
        </a:xfrm>
      </p:grpSpPr>
      <p:sp>
        <p:nvSpPr>
          <p:cNvPr id="84" name="Google Shape;84;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9" name="Google Shape;89;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0" name="Google Shape;90;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1" name="Google Shape;9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5" name="Shape 95"/>
        <p:cNvGrpSpPr/>
        <p:nvPr/>
      </p:nvGrpSpPr>
      <p:grpSpPr>
        <a:xfrm>
          <a:off x="0" y="0"/>
          <a:ext cx="0" cy="0"/>
          <a:chOff x="0" y="0"/>
          <a:chExt cx="0" cy="0"/>
        </a:xfrm>
      </p:grpSpPr>
      <p:sp>
        <p:nvSpPr>
          <p:cNvPr id="96" name="Google Shape;96;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7" name="Google Shape;97;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26"/>
          <p:cNvSpPr txBox="1"/>
          <p:nvPr>
            <p:ph type="title"/>
          </p:nvPr>
        </p:nvSpPr>
        <p:spPr>
          <a:xfrm>
            <a:off x="189689" y="842878"/>
            <a:ext cx="2210700" cy="3450900"/>
          </a:xfrm>
          <a:prstGeom prst="rect">
            <a:avLst/>
          </a:prstGeom>
          <a:noFill/>
          <a:ln>
            <a:noFill/>
          </a:ln>
        </p:spPr>
        <p:txBody>
          <a:bodyPr anchorCtr="0" anchor="ctr" bIns="91425" lIns="91425" spcFirstLastPara="1" rIns="91425" wrap="square" tIns="91425">
            <a:normAutofit/>
          </a:bodyPr>
          <a:lstStyle>
            <a:lvl1pPr lvl="0" marR="0" rtl="0" algn="l">
              <a:lnSpc>
                <a:spcPct val="90000"/>
              </a:lnSpc>
              <a:spcBef>
                <a:spcPts val="0"/>
              </a:spcBef>
              <a:spcAft>
                <a:spcPts val="0"/>
              </a:spcAft>
              <a:buClr>
                <a:srgbClr val="FFFFFF"/>
              </a:buClr>
              <a:buSzPts val="2700"/>
              <a:buFont typeface="Corbel"/>
              <a:buNone/>
              <a:defRPr b="0" i="0" sz="2700" u="none" cap="none" strike="noStrike">
                <a:solidFill>
                  <a:srgbClr val="FFFFFF"/>
                </a:solidFill>
                <a:latin typeface="Corbel"/>
                <a:ea typeface="Corbel"/>
                <a:cs typeface="Corbel"/>
                <a:sym typeface="Corbe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03" name="Google Shape;103;p26"/>
          <p:cNvSpPr txBox="1"/>
          <p:nvPr>
            <p:ph idx="1" type="body"/>
          </p:nvPr>
        </p:nvSpPr>
        <p:spPr>
          <a:xfrm>
            <a:off x="2901951" y="648081"/>
            <a:ext cx="5486400" cy="3840600"/>
          </a:xfrm>
          <a:prstGeom prst="rect">
            <a:avLst/>
          </a:prstGeom>
          <a:noFill/>
          <a:ln>
            <a:noFill/>
          </a:ln>
        </p:spPr>
        <p:txBody>
          <a:bodyPr anchorCtr="0" anchor="ctr" bIns="91425" lIns="91425" spcFirstLastPara="1" rIns="91425" wrap="square" tIns="91425">
            <a:normAutofit/>
          </a:bodyPr>
          <a:lstStyle>
            <a:lvl1pPr indent="-323850" lvl="0" marL="457200" marR="0" rtl="0" algn="l">
              <a:lnSpc>
                <a:spcPct val="90000"/>
              </a:lnSpc>
              <a:spcBef>
                <a:spcPts val="900"/>
              </a:spcBef>
              <a:spcAft>
                <a:spcPts val="0"/>
              </a:spcAft>
              <a:buClr>
                <a:schemeClr val="accent1"/>
              </a:buClr>
              <a:buSzPts val="1500"/>
              <a:buFont typeface="Noto Sans Symbols"/>
              <a:buChar char="⚫"/>
              <a:defRPr b="0" i="0" sz="1500" u="none" cap="none" strike="noStrike">
                <a:solidFill>
                  <a:srgbClr val="595959"/>
                </a:solidFill>
                <a:latin typeface="Corbel"/>
                <a:ea typeface="Corbel"/>
                <a:cs typeface="Corbel"/>
                <a:sym typeface="Corbel"/>
              </a:defRPr>
            </a:lvl1pPr>
            <a:lvl2pPr indent="-317500" lvl="1" marL="914400" marR="0" rtl="0" algn="l">
              <a:lnSpc>
                <a:spcPct val="90000"/>
              </a:lnSpc>
              <a:spcBef>
                <a:spcPts val="120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2pPr>
            <a:lvl3pPr indent="-304800" lvl="2" marL="1371600" marR="0" rtl="0" algn="l">
              <a:lnSpc>
                <a:spcPct val="90000"/>
              </a:lnSpc>
              <a:spcBef>
                <a:spcPts val="200"/>
              </a:spcBef>
              <a:spcAft>
                <a:spcPts val="0"/>
              </a:spcAft>
              <a:buClr>
                <a:schemeClr val="accent1"/>
              </a:buClr>
              <a:buSzPts val="1200"/>
              <a:buFont typeface="Noto Sans Symbols"/>
              <a:buChar char="⚫"/>
              <a:defRPr b="0" i="0" sz="1200" u="none" cap="none" strike="noStrike">
                <a:solidFill>
                  <a:srgbClr val="595959"/>
                </a:solidFill>
                <a:latin typeface="Corbel"/>
                <a:ea typeface="Corbel"/>
                <a:cs typeface="Corbel"/>
                <a:sym typeface="Corbel"/>
              </a:defRPr>
            </a:lvl3pPr>
            <a:lvl4pPr indent="-298450" lvl="3" marL="18288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4pPr>
            <a:lvl5pPr indent="-298450" lvl="4" marL="22860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5pPr>
            <a:lvl6pPr indent="-298450" lvl="5" marL="27432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6pPr>
            <a:lvl7pPr indent="-298450" lvl="6" marL="32004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7pPr>
            <a:lvl8pPr indent="-298450" lvl="7" marL="36576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8pPr>
            <a:lvl9pPr indent="-298450" lvl="8" marL="4114800" marR="0" rtl="0" algn="l">
              <a:lnSpc>
                <a:spcPct val="90000"/>
              </a:lnSpc>
              <a:spcBef>
                <a:spcPts val="200"/>
              </a:spcBef>
              <a:spcAft>
                <a:spcPts val="20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9pPr>
          </a:lstStyle>
          <a:p/>
        </p:txBody>
      </p:sp>
      <p:sp>
        <p:nvSpPr>
          <p:cNvPr id="104" name="Google Shape;104;p26"/>
          <p:cNvSpPr txBox="1"/>
          <p:nvPr>
            <p:ph idx="10" type="dt"/>
          </p:nvPr>
        </p:nvSpPr>
        <p:spPr>
          <a:xfrm>
            <a:off x="196849" y="4767263"/>
            <a:ext cx="2057400" cy="273900"/>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sz="800">
                <a:solidFill>
                  <a:srgbClr val="7F7F7F"/>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105" name="Google Shape;105;p26"/>
          <p:cNvSpPr txBox="1"/>
          <p:nvPr>
            <p:ph idx="11" type="ftr"/>
          </p:nvPr>
        </p:nvSpPr>
        <p:spPr>
          <a:xfrm>
            <a:off x="2901951" y="4767263"/>
            <a:ext cx="4433700" cy="273900"/>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sz="800">
                <a:solidFill>
                  <a:srgbClr val="7F7F7F"/>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106" name="Google Shape;106;p26"/>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1" sz="900">
                <a:solidFill>
                  <a:schemeClr val="accent1"/>
                </a:solidFill>
                <a:latin typeface="Corbel"/>
                <a:ea typeface="Corbel"/>
                <a:cs typeface="Corbel"/>
                <a:sym typeface="Corbel"/>
              </a:defRPr>
            </a:lvl1pPr>
            <a:lvl2pPr indent="0" lvl="1" marL="0" marR="0" rtl="0" algn="r">
              <a:spcBef>
                <a:spcPts val="0"/>
              </a:spcBef>
              <a:buNone/>
              <a:defRPr b="1" sz="900">
                <a:solidFill>
                  <a:schemeClr val="accent1"/>
                </a:solidFill>
                <a:latin typeface="Corbel"/>
                <a:ea typeface="Corbel"/>
                <a:cs typeface="Corbel"/>
                <a:sym typeface="Corbel"/>
              </a:defRPr>
            </a:lvl2pPr>
            <a:lvl3pPr indent="0" lvl="2" marL="0" marR="0" rtl="0" algn="r">
              <a:spcBef>
                <a:spcPts val="0"/>
              </a:spcBef>
              <a:buNone/>
              <a:defRPr b="1" sz="900">
                <a:solidFill>
                  <a:schemeClr val="accent1"/>
                </a:solidFill>
                <a:latin typeface="Corbel"/>
                <a:ea typeface="Corbel"/>
                <a:cs typeface="Corbel"/>
                <a:sym typeface="Corbel"/>
              </a:defRPr>
            </a:lvl3pPr>
            <a:lvl4pPr indent="0" lvl="3" marL="0" marR="0" rtl="0" algn="r">
              <a:spcBef>
                <a:spcPts val="0"/>
              </a:spcBef>
              <a:buNone/>
              <a:defRPr b="1" sz="900">
                <a:solidFill>
                  <a:schemeClr val="accent1"/>
                </a:solidFill>
                <a:latin typeface="Corbel"/>
                <a:ea typeface="Corbel"/>
                <a:cs typeface="Corbel"/>
                <a:sym typeface="Corbel"/>
              </a:defRPr>
            </a:lvl4pPr>
            <a:lvl5pPr indent="0" lvl="4" marL="0" marR="0" rtl="0" algn="r">
              <a:spcBef>
                <a:spcPts val="0"/>
              </a:spcBef>
              <a:buNone/>
              <a:defRPr b="1" sz="900">
                <a:solidFill>
                  <a:schemeClr val="accent1"/>
                </a:solidFill>
                <a:latin typeface="Corbel"/>
                <a:ea typeface="Corbel"/>
                <a:cs typeface="Corbel"/>
                <a:sym typeface="Corbel"/>
              </a:defRPr>
            </a:lvl5pPr>
            <a:lvl6pPr indent="0" lvl="5" marL="0" marR="0" rtl="0" algn="r">
              <a:spcBef>
                <a:spcPts val="0"/>
              </a:spcBef>
              <a:buNone/>
              <a:defRPr b="1" sz="900">
                <a:solidFill>
                  <a:schemeClr val="accent1"/>
                </a:solidFill>
                <a:latin typeface="Corbel"/>
                <a:ea typeface="Corbel"/>
                <a:cs typeface="Corbel"/>
                <a:sym typeface="Corbel"/>
              </a:defRPr>
            </a:lvl6pPr>
            <a:lvl7pPr indent="0" lvl="6" marL="0" marR="0" rtl="0" algn="r">
              <a:spcBef>
                <a:spcPts val="0"/>
              </a:spcBef>
              <a:buNone/>
              <a:defRPr b="1" sz="900">
                <a:solidFill>
                  <a:schemeClr val="accent1"/>
                </a:solidFill>
                <a:latin typeface="Corbel"/>
                <a:ea typeface="Corbel"/>
                <a:cs typeface="Corbel"/>
                <a:sym typeface="Corbel"/>
              </a:defRPr>
            </a:lvl7pPr>
            <a:lvl8pPr indent="0" lvl="7" marL="0" marR="0" rtl="0" algn="r">
              <a:spcBef>
                <a:spcPts val="0"/>
              </a:spcBef>
              <a:buNone/>
              <a:defRPr b="1" sz="900">
                <a:solidFill>
                  <a:schemeClr val="accent1"/>
                </a:solidFill>
                <a:latin typeface="Corbel"/>
                <a:ea typeface="Corbel"/>
                <a:cs typeface="Corbel"/>
                <a:sym typeface="Corbel"/>
              </a:defRPr>
            </a:lvl8pPr>
            <a:lvl9pPr indent="0" lvl="8" marL="0" marR="0" rtl="0" algn="r">
              <a:spcBef>
                <a:spcPts val="0"/>
              </a:spcBef>
              <a:buNone/>
              <a:defRPr b="1" sz="9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 name="Shape 113"/>
        <p:cNvGrpSpPr/>
        <p:nvPr/>
      </p:nvGrpSpPr>
      <p:grpSpPr>
        <a:xfrm>
          <a:off x="0" y="0"/>
          <a:ext cx="0" cy="0"/>
          <a:chOff x="0" y="0"/>
          <a:chExt cx="0" cy="0"/>
        </a:xfrm>
      </p:grpSpPr>
      <p:sp>
        <p:nvSpPr>
          <p:cNvPr id="114" name="Google Shape;114;p28"/>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8"/>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p28"/>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7" name="Shape 117"/>
        <p:cNvGrpSpPr/>
        <p:nvPr/>
      </p:nvGrpSpPr>
      <p:grpSpPr>
        <a:xfrm>
          <a:off x="0" y="0"/>
          <a:ext cx="0" cy="0"/>
          <a:chOff x="0" y="0"/>
          <a:chExt cx="0" cy="0"/>
        </a:xfrm>
      </p:grpSpPr>
      <p:sp>
        <p:nvSpPr>
          <p:cNvPr id="118" name="Google Shape;118;p29"/>
          <p:cNvSpPr txBox="1"/>
          <p:nvPr>
            <p:ph type="ctrTitle"/>
          </p:nvPr>
        </p:nvSpPr>
        <p:spPr>
          <a:xfrm>
            <a:off x="642938" y="1497955"/>
            <a:ext cx="7286700" cy="10335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29"/>
          <p:cNvSpPr txBox="1"/>
          <p:nvPr>
            <p:ph idx="1" type="subTitle"/>
          </p:nvPr>
        </p:nvSpPr>
        <p:spPr>
          <a:xfrm>
            <a:off x="1285875" y="2732484"/>
            <a:ext cx="6000900" cy="1232400"/>
          </a:xfrm>
          <a:prstGeom prst="rect">
            <a:avLst/>
          </a:prstGeom>
          <a:noFill/>
          <a:ln>
            <a:noFill/>
          </a:ln>
        </p:spPr>
        <p:txBody>
          <a:bodyPr anchorCtr="0" anchor="t" bIns="34275" lIns="68575" spcFirstLastPara="1" rIns="68575" wrap="square" tIns="34275">
            <a:normAutofit/>
          </a:bodyPr>
          <a:lstStyle>
            <a:lvl1pPr lvl="0" rtl="0" algn="ctr">
              <a:spcBef>
                <a:spcPts val="500"/>
              </a:spcBef>
              <a:spcAft>
                <a:spcPts val="0"/>
              </a:spcAft>
              <a:buClr>
                <a:srgbClr val="888888"/>
              </a:buClr>
              <a:buSzPts val="2400"/>
              <a:buNone/>
              <a:defRPr>
                <a:solidFill>
                  <a:srgbClr val="888888"/>
                </a:solidFill>
              </a:defRPr>
            </a:lvl1pPr>
            <a:lvl2pPr lvl="1" rtl="0" algn="ctr">
              <a:spcBef>
                <a:spcPts val="400"/>
              </a:spcBef>
              <a:spcAft>
                <a:spcPts val="0"/>
              </a:spcAft>
              <a:buClr>
                <a:srgbClr val="888888"/>
              </a:buClr>
              <a:buSzPts val="2100"/>
              <a:buNone/>
              <a:defRPr>
                <a:solidFill>
                  <a:srgbClr val="888888"/>
                </a:solidFill>
              </a:defRPr>
            </a:lvl2pPr>
            <a:lvl3pPr lvl="2" rtl="0" algn="ctr">
              <a:spcBef>
                <a:spcPts val="400"/>
              </a:spcBef>
              <a:spcAft>
                <a:spcPts val="0"/>
              </a:spcAft>
              <a:buClr>
                <a:srgbClr val="888888"/>
              </a:buClr>
              <a:buSzPts val="1800"/>
              <a:buNone/>
              <a:defRPr>
                <a:solidFill>
                  <a:srgbClr val="888888"/>
                </a:solidFill>
              </a:defRPr>
            </a:lvl3pPr>
            <a:lvl4pPr lvl="3" rtl="0" algn="ctr">
              <a:spcBef>
                <a:spcPts val="300"/>
              </a:spcBef>
              <a:spcAft>
                <a:spcPts val="0"/>
              </a:spcAft>
              <a:buClr>
                <a:srgbClr val="888888"/>
              </a:buClr>
              <a:buSzPts val="1500"/>
              <a:buNone/>
              <a:defRPr>
                <a:solidFill>
                  <a:srgbClr val="888888"/>
                </a:solidFill>
              </a:defRPr>
            </a:lvl4pPr>
            <a:lvl5pPr lvl="4" rtl="0" algn="ctr">
              <a:spcBef>
                <a:spcPts val="300"/>
              </a:spcBef>
              <a:spcAft>
                <a:spcPts val="0"/>
              </a:spcAft>
              <a:buClr>
                <a:srgbClr val="888888"/>
              </a:buClr>
              <a:buSzPts val="1500"/>
              <a:buNone/>
              <a:defRPr>
                <a:solidFill>
                  <a:srgbClr val="888888"/>
                </a:solidFill>
              </a:defRPr>
            </a:lvl5pPr>
            <a:lvl6pPr lvl="5" rtl="0" algn="ctr">
              <a:spcBef>
                <a:spcPts val="300"/>
              </a:spcBef>
              <a:spcAft>
                <a:spcPts val="0"/>
              </a:spcAft>
              <a:buClr>
                <a:srgbClr val="888888"/>
              </a:buClr>
              <a:buSzPts val="1500"/>
              <a:buNone/>
              <a:defRPr>
                <a:solidFill>
                  <a:srgbClr val="888888"/>
                </a:solidFill>
              </a:defRPr>
            </a:lvl6pPr>
            <a:lvl7pPr lvl="6" rtl="0" algn="ctr">
              <a:spcBef>
                <a:spcPts val="300"/>
              </a:spcBef>
              <a:spcAft>
                <a:spcPts val="0"/>
              </a:spcAft>
              <a:buClr>
                <a:srgbClr val="888888"/>
              </a:buClr>
              <a:buSzPts val="1500"/>
              <a:buNone/>
              <a:defRPr>
                <a:solidFill>
                  <a:srgbClr val="888888"/>
                </a:solidFill>
              </a:defRPr>
            </a:lvl7pPr>
            <a:lvl8pPr lvl="7" rtl="0" algn="ctr">
              <a:spcBef>
                <a:spcPts val="300"/>
              </a:spcBef>
              <a:spcAft>
                <a:spcPts val="0"/>
              </a:spcAft>
              <a:buClr>
                <a:srgbClr val="888888"/>
              </a:buClr>
              <a:buSzPts val="1500"/>
              <a:buNone/>
              <a:defRPr>
                <a:solidFill>
                  <a:srgbClr val="888888"/>
                </a:solidFill>
              </a:defRPr>
            </a:lvl8pPr>
            <a:lvl9pPr lvl="8" rtl="0" algn="ctr">
              <a:spcBef>
                <a:spcPts val="300"/>
              </a:spcBef>
              <a:spcAft>
                <a:spcPts val="0"/>
              </a:spcAft>
              <a:buClr>
                <a:srgbClr val="888888"/>
              </a:buClr>
              <a:buSzPts val="1500"/>
              <a:buNone/>
              <a:defRPr>
                <a:solidFill>
                  <a:srgbClr val="888888"/>
                </a:solidFill>
              </a:defRPr>
            </a:lvl9pPr>
          </a:lstStyle>
          <a:p/>
        </p:txBody>
      </p:sp>
      <p:sp>
        <p:nvSpPr>
          <p:cNvPr id="120" name="Google Shape;120;p29"/>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p29"/>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2" name="Google Shape;122;p29"/>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3" name="Shape 123"/>
        <p:cNvGrpSpPr/>
        <p:nvPr/>
      </p:nvGrpSpPr>
      <p:grpSpPr>
        <a:xfrm>
          <a:off x="0" y="0"/>
          <a:ext cx="0" cy="0"/>
          <a:chOff x="0" y="0"/>
          <a:chExt cx="0" cy="0"/>
        </a:xfrm>
      </p:grpSpPr>
      <p:sp>
        <p:nvSpPr>
          <p:cNvPr id="124" name="Google Shape;124;p30"/>
          <p:cNvSpPr txBox="1"/>
          <p:nvPr>
            <p:ph type="title"/>
          </p:nvPr>
        </p:nvSpPr>
        <p:spPr>
          <a:xfrm>
            <a:off x="428625" y="193105"/>
            <a:ext cx="7715100" cy="8037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5" name="Google Shape;125;p30"/>
          <p:cNvSpPr txBox="1"/>
          <p:nvPr>
            <p:ph idx="1" type="body"/>
          </p:nvPr>
        </p:nvSpPr>
        <p:spPr>
          <a:xfrm>
            <a:off x="428625" y="1125141"/>
            <a:ext cx="7715100" cy="31824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26" name="Google Shape;126;p30"/>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30"/>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30"/>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9" name="Shape 129"/>
        <p:cNvGrpSpPr/>
        <p:nvPr/>
      </p:nvGrpSpPr>
      <p:grpSpPr>
        <a:xfrm>
          <a:off x="0" y="0"/>
          <a:ext cx="0" cy="0"/>
          <a:chOff x="0" y="0"/>
          <a:chExt cx="0" cy="0"/>
        </a:xfrm>
      </p:grpSpPr>
      <p:sp>
        <p:nvSpPr>
          <p:cNvPr id="130" name="Google Shape;130;p31"/>
          <p:cNvSpPr txBox="1"/>
          <p:nvPr>
            <p:ph type="title"/>
          </p:nvPr>
        </p:nvSpPr>
        <p:spPr>
          <a:xfrm>
            <a:off x="677168" y="3098602"/>
            <a:ext cx="7286700" cy="957600"/>
          </a:xfrm>
          <a:prstGeom prst="rect">
            <a:avLst/>
          </a:prstGeom>
          <a:noFill/>
          <a:ln>
            <a:noFill/>
          </a:ln>
        </p:spPr>
        <p:txBody>
          <a:bodyPr anchorCtr="0" anchor="t" bIns="34275" lIns="68575" spcFirstLastPara="1" rIns="68575" wrap="square" tIns="34275">
            <a:normAutofit/>
          </a:bodyPr>
          <a:lstStyle>
            <a:lvl1pPr lvl="0" rtl="0" algn="l">
              <a:spcBef>
                <a:spcPts val="0"/>
              </a:spcBef>
              <a:spcAft>
                <a:spcPts val="0"/>
              </a:spcAft>
              <a:buClr>
                <a:schemeClr val="dk1"/>
              </a:buClr>
              <a:buSzPts val="3000"/>
              <a:buFont typeface="Calibri"/>
              <a:buNone/>
              <a:defRPr b="1" sz="300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1" name="Google Shape;131;p31"/>
          <p:cNvSpPr txBox="1"/>
          <p:nvPr>
            <p:ph idx="1" type="body"/>
          </p:nvPr>
        </p:nvSpPr>
        <p:spPr>
          <a:xfrm>
            <a:off x="677168" y="2043783"/>
            <a:ext cx="7286700" cy="1054800"/>
          </a:xfrm>
          <a:prstGeom prst="rect">
            <a:avLst/>
          </a:prstGeom>
          <a:noFill/>
          <a:ln>
            <a:noFill/>
          </a:ln>
        </p:spPr>
        <p:txBody>
          <a:bodyPr anchorCtr="0" anchor="b" bIns="34275" lIns="68575" spcFirstLastPara="1" rIns="68575" wrap="square" tIns="34275">
            <a:normAutofit/>
          </a:bodyPr>
          <a:lstStyle>
            <a:lvl1pPr indent="-228600" lvl="0" marL="457200" rtl="0" algn="l">
              <a:spcBef>
                <a:spcPts val="300"/>
              </a:spcBef>
              <a:spcAft>
                <a:spcPts val="0"/>
              </a:spcAft>
              <a:buClr>
                <a:srgbClr val="888888"/>
              </a:buClr>
              <a:buSzPts val="1500"/>
              <a:buNone/>
              <a:defRPr sz="1500">
                <a:solidFill>
                  <a:srgbClr val="888888"/>
                </a:solidFill>
              </a:defRPr>
            </a:lvl1pPr>
            <a:lvl2pPr indent="-228600" lvl="1" marL="914400" rtl="0" algn="l">
              <a:spcBef>
                <a:spcPts val="300"/>
              </a:spcBef>
              <a:spcAft>
                <a:spcPts val="0"/>
              </a:spcAft>
              <a:buClr>
                <a:srgbClr val="888888"/>
              </a:buClr>
              <a:buSzPts val="1400"/>
              <a:buNone/>
              <a:defRPr sz="1400">
                <a:solidFill>
                  <a:srgbClr val="888888"/>
                </a:solidFill>
              </a:defRPr>
            </a:lvl2pPr>
            <a:lvl3pPr indent="-228600" lvl="2" marL="1371600" rtl="0" algn="l">
              <a:spcBef>
                <a:spcPts val="200"/>
              </a:spcBef>
              <a:spcAft>
                <a:spcPts val="0"/>
              </a:spcAft>
              <a:buClr>
                <a:srgbClr val="888888"/>
              </a:buClr>
              <a:buSzPts val="1200"/>
              <a:buNone/>
              <a:defRPr sz="1200">
                <a:solidFill>
                  <a:srgbClr val="888888"/>
                </a:solidFill>
              </a:defRPr>
            </a:lvl3pPr>
            <a:lvl4pPr indent="-228600" lvl="3" marL="1828800" rtl="0" algn="l">
              <a:spcBef>
                <a:spcPts val="200"/>
              </a:spcBef>
              <a:spcAft>
                <a:spcPts val="0"/>
              </a:spcAft>
              <a:buClr>
                <a:srgbClr val="888888"/>
              </a:buClr>
              <a:buSzPts val="1100"/>
              <a:buNone/>
              <a:defRPr sz="1100">
                <a:solidFill>
                  <a:srgbClr val="888888"/>
                </a:solidFill>
              </a:defRPr>
            </a:lvl4pPr>
            <a:lvl5pPr indent="-228600" lvl="4" marL="2286000" rtl="0" algn="l">
              <a:spcBef>
                <a:spcPts val="200"/>
              </a:spcBef>
              <a:spcAft>
                <a:spcPts val="0"/>
              </a:spcAft>
              <a:buClr>
                <a:srgbClr val="888888"/>
              </a:buClr>
              <a:buSzPts val="1100"/>
              <a:buNone/>
              <a:defRPr sz="1100">
                <a:solidFill>
                  <a:srgbClr val="888888"/>
                </a:solidFill>
              </a:defRPr>
            </a:lvl5pPr>
            <a:lvl6pPr indent="-228600" lvl="5" marL="2743200" rtl="0" algn="l">
              <a:spcBef>
                <a:spcPts val="200"/>
              </a:spcBef>
              <a:spcAft>
                <a:spcPts val="0"/>
              </a:spcAft>
              <a:buClr>
                <a:srgbClr val="888888"/>
              </a:buClr>
              <a:buSzPts val="1100"/>
              <a:buNone/>
              <a:defRPr sz="1100">
                <a:solidFill>
                  <a:srgbClr val="888888"/>
                </a:solidFill>
              </a:defRPr>
            </a:lvl6pPr>
            <a:lvl7pPr indent="-228600" lvl="6" marL="3200400" rtl="0" algn="l">
              <a:spcBef>
                <a:spcPts val="200"/>
              </a:spcBef>
              <a:spcAft>
                <a:spcPts val="0"/>
              </a:spcAft>
              <a:buClr>
                <a:srgbClr val="888888"/>
              </a:buClr>
              <a:buSzPts val="1100"/>
              <a:buNone/>
              <a:defRPr sz="1100">
                <a:solidFill>
                  <a:srgbClr val="888888"/>
                </a:solidFill>
              </a:defRPr>
            </a:lvl7pPr>
            <a:lvl8pPr indent="-228600" lvl="7" marL="3657600" rtl="0" algn="l">
              <a:spcBef>
                <a:spcPts val="200"/>
              </a:spcBef>
              <a:spcAft>
                <a:spcPts val="0"/>
              </a:spcAft>
              <a:buClr>
                <a:srgbClr val="888888"/>
              </a:buClr>
              <a:buSzPts val="1100"/>
              <a:buNone/>
              <a:defRPr sz="1100">
                <a:solidFill>
                  <a:srgbClr val="888888"/>
                </a:solidFill>
              </a:defRPr>
            </a:lvl8pPr>
            <a:lvl9pPr indent="-228600" lvl="8" marL="4114800" rtl="0" algn="l">
              <a:spcBef>
                <a:spcPts val="200"/>
              </a:spcBef>
              <a:spcAft>
                <a:spcPts val="0"/>
              </a:spcAft>
              <a:buClr>
                <a:srgbClr val="888888"/>
              </a:buClr>
              <a:buSzPts val="1100"/>
              <a:buNone/>
              <a:defRPr sz="1100">
                <a:solidFill>
                  <a:srgbClr val="888888"/>
                </a:solidFill>
              </a:defRPr>
            </a:lvl9pPr>
          </a:lstStyle>
          <a:p/>
        </p:txBody>
      </p:sp>
      <p:sp>
        <p:nvSpPr>
          <p:cNvPr id="132" name="Google Shape;132;p31"/>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31"/>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31"/>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5" name="Shape 135"/>
        <p:cNvGrpSpPr/>
        <p:nvPr/>
      </p:nvGrpSpPr>
      <p:grpSpPr>
        <a:xfrm>
          <a:off x="0" y="0"/>
          <a:ext cx="0" cy="0"/>
          <a:chOff x="0" y="0"/>
          <a:chExt cx="0" cy="0"/>
        </a:xfrm>
      </p:grpSpPr>
      <p:sp>
        <p:nvSpPr>
          <p:cNvPr id="136" name="Google Shape;136;p32"/>
          <p:cNvSpPr txBox="1"/>
          <p:nvPr>
            <p:ph type="title"/>
          </p:nvPr>
        </p:nvSpPr>
        <p:spPr>
          <a:xfrm>
            <a:off x="428625" y="193105"/>
            <a:ext cx="7715100" cy="8037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7" name="Google Shape;137;p32"/>
          <p:cNvSpPr txBox="1"/>
          <p:nvPr>
            <p:ph idx="1" type="body"/>
          </p:nvPr>
        </p:nvSpPr>
        <p:spPr>
          <a:xfrm>
            <a:off x="428625" y="1125141"/>
            <a:ext cx="3786300" cy="31824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4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38" name="Google Shape;138;p32"/>
          <p:cNvSpPr txBox="1"/>
          <p:nvPr>
            <p:ph idx="2" type="body"/>
          </p:nvPr>
        </p:nvSpPr>
        <p:spPr>
          <a:xfrm>
            <a:off x="4357688" y="1125141"/>
            <a:ext cx="3786300" cy="31824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4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39" name="Google Shape;139;p32"/>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32"/>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p32"/>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2" name="Shape 142"/>
        <p:cNvGrpSpPr/>
        <p:nvPr/>
      </p:nvGrpSpPr>
      <p:grpSpPr>
        <a:xfrm>
          <a:off x="0" y="0"/>
          <a:ext cx="0" cy="0"/>
          <a:chOff x="0" y="0"/>
          <a:chExt cx="0" cy="0"/>
        </a:xfrm>
      </p:grpSpPr>
      <p:sp>
        <p:nvSpPr>
          <p:cNvPr id="143" name="Google Shape;143;p33"/>
          <p:cNvSpPr txBox="1"/>
          <p:nvPr>
            <p:ph type="title"/>
          </p:nvPr>
        </p:nvSpPr>
        <p:spPr>
          <a:xfrm>
            <a:off x="428625" y="193105"/>
            <a:ext cx="7715100" cy="8037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4" name="Google Shape;144;p33"/>
          <p:cNvSpPr txBox="1"/>
          <p:nvPr>
            <p:ph idx="1" type="body"/>
          </p:nvPr>
        </p:nvSpPr>
        <p:spPr>
          <a:xfrm>
            <a:off x="428625" y="1079376"/>
            <a:ext cx="3787800" cy="4500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45" name="Google Shape;145;p33"/>
          <p:cNvSpPr txBox="1"/>
          <p:nvPr>
            <p:ph idx="2" type="body"/>
          </p:nvPr>
        </p:nvSpPr>
        <p:spPr>
          <a:xfrm>
            <a:off x="428625" y="1529209"/>
            <a:ext cx="3787800" cy="2778300"/>
          </a:xfrm>
          <a:prstGeom prst="rect">
            <a:avLst/>
          </a:prstGeom>
          <a:noFill/>
          <a:ln>
            <a:noFill/>
          </a:ln>
        </p:spPr>
        <p:txBody>
          <a:bodyPr anchorCtr="0" anchor="t" bIns="34275" lIns="68575" spcFirstLastPara="1" rIns="68575" wrap="square" tIns="34275">
            <a:norm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46" name="Google Shape;146;p33"/>
          <p:cNvSpPr txBox="1"/>
          <p:nvPr>
            <p:ph idx="3" type="body"/>
          </p:nvPr>
        </p:nvSpPr>
        <p:spPr>
          <a:xfrm>
            <a:off x="4354711" y="1079376"/>
            <a:ext cx="3789300" cy="4500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47" name="Google Shape;147;p33"/>
          <p:cNvSpPr txBox="1"/>
          <p:nvPr>
            <p:ph idx="4" type="body"/>
          </p:nvPr>
        </p:nvSpPr>
        <p:spPr>
          <a:xfrm>
            <a:off x="4354711" y="1529209"/>
            <a:ext cx="3789300" cy="2778300"/>
          </a:xfrm>
          <a:prstGeom prst="rect">
            <a:avLst/>
          </a:prstGeom>
          <a:noFill/>
          <a:ln>
            <a:noFill/>
          </a:ln>
        </p:spPr>
        <p:txBody>
          <a:bodyPr anchorCtr="0" anchor="t" bIns="34275" lIns="68575" spcFirstLastPara="1" rIns="68575" wrap="square" tIns="34275">
            <a:norm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48" name="Google Shape;148;p33"/>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9" name="Google Shape;149;p33"/>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33"/>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1" name="Shape 151"/>
        <p:cNvGrpSpPr/>
        <p:nvPr/>
      </p:nvGrpSpPr>
      <p:grpSpPr>
        <a:xfrm>
          <a:off x="0" y="0"/>
          <a:ext cx="0" cy="0"/>
          <a:chOff x="0" y="0"/>
          <a:chExt cx="0" cy="0"/>
        </a:xfrm>
      </p:grpSpPr>
      <p:sp>
        <p:nvSpPr>
          <p:cNvPr id="152" name="Google Shape;152;p34"/>
          <p:cNvSpPr txBox="1"/>
          <p:nvPr>
            <p:ph type="title"/>
          </p:nvPr>
        </p:nvSpPr>
        <p:spPr>
          <a:xfrm>
            <a:off x="428625" y="193105"/>
            <a:ext cx="7715100" cy="8037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 name="Google Shape;153;p34"/>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34"/>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34"/>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6" name="Shape 156"/>
        <p:cNvGrpSpPr/>
        <p:nvPr/>
      </p:nvGrpSpPr>
      <p:grpSpPr>
        <a:xfrm>
          <a:off x="0" y="0"/>
          <a:ext cx="0" cy="0"/>
          <a:chOff x="0" y="0"/>
          <a:chExt cx="0" cy="0"/>
        </a:xfrm>
      </p:grpSpPr>
      <p:sp>
        <p:nvSpPr>
          <p:cNvPr id="157" name="Google Shape;157;p35"/>
          <p:cNvSpPr txBox="1"/>
          <p:nvPr>
            <p:ph type="title"/>
          </p:nvPr>
        </p:nvSpPr>
        <p:spPr>
          <a:xfrm>
            <a:off x="428625" y="191988"/>
            <a:ext cx="2820300" cy="8172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8" name="Google Shape;158;p35"/>
          <p:cNvSpPr txBox="1"/>
          <p:nvPr>
            <p:ph idx="1" type="body"/>
          </p:nvPr>
        </p:nvSpPr>
        <p:spPr>
          <a:xfrm>
            <a:off x="3351609" y="191988"/>
            <a:ext cx="4792200" cy="4115400"/>
          </a:xfrm>
          <a:prstGeom prst="rect">
            <a:avLst/>
          </a:prstGeom>
          <a:noFill/>
          <a:ln>
            <a:noFill/>
          </a:ln>
        </p:spPr>
        <p:txBody>
          <a:bodyPr anchorCtr="0" anchor="t" bIns="34275" lIns="68575" spcFirstLastPara="1" rIns="68575" wrap="square" tIns="34275">
            <a:normAutofit/>
          </a:bodyPr>
          <a:lstStyle>
            <a:lvl1pPr indent="-381000" lvl="0" marL="457200" rtl="0" algn="l">
              <a:spcBef>
                <a:spcPts val="500"/>
              </a:spcBef>
              <a:spcAft>
                <a:spcPts val="0"/>
              </a:spcAft>
              <a:buClr>
                <a:schemeClr val="dk1"/>
              </a:buClr>
              <a:buSzPts val="2400"/>
              <a:buChar char="•"/>
              <a:defRPr sz="2400"/>
            </a:lvl1pPr>
            <a:lvl2pPr indent="-361950" lvl="1" marL="914400" rtl="0" algn="l">
              <a:spcBef>
                <a:spcPts val="400"/>
              </a:spcBef>
              <a:spcAft>
                <a:spcPts val="0"/>
              </a:spcAft>
              <a:buClr>
                <a:schemeClr val="dk1"/>
              </a:buClr>
              <a:buSzPts val="2100"/>
              <a:buChar char="–"/>
              <a:defRPr sz="2100"/>
            </a:lvl2pPr>
            <a:lvl3pPr indent="-342900" lvl="2" marL="1371600" rtl="0" algn="l">
              <a:spcBef>
                <a:spcPts val="400"/>
              </a:spcBef>
              <a:spcAft>
                <a:spcPts val="0"/>
              </a:spcAft>
              <a:buClr>
                <a:schemeClr val="dk1"/>
              </a:buClr>
              <a:buSzPts val="1800"/>
              <a:buChar char="•"/>
              <a:defRPr sz="1800"/>
            </a:lvl3pPr>
            <a:lvl4pPr indent="-323850" lvl="3" marL="1828800" rtl="0" algn="l">
              <a:spcBef>
                <a:spcPts val="300"/>
              </a:spcBef>
              <a:spcAft>
                <a:spcPts val="0"/>
              </a:spcAft>
              <a:buClr>
                <a:schemeClr val="dk1"/>
              </a:buClr>
              <a:buSzPts val="1500"/>
              <a:buChar char="–"/>
              <a:defRPr sz="1500"/>
            </a:lvl4pPr>
            <a:lvl5pPr indent="-323850" lvl="4" marL="2286000" rtl="0" algn="l">
              <a:spcBef>
                <a:spcPts val="300"/>
              </a:spcBef>
              <a:spcAft>
                <a:spcPts val="0"/>
              </a:spcAft>
              <a:buClr>
                <a:schemeClr val="dk1"/>
              </a:buClr>
              <a:buSzPts val="1500"/>
              <a:buChar char="»"/>
              <a:defRPr sz="1500"/>
            </a:lvl5pPr>
            <a:lvl6pPr indent="-323850" lvl="5" marL="2743200" rtl="0" algn="l">
              <a:spcBef>
                <a:spcPts val="300"/>
              </a:spcBef>
              <a:spcAft>
                <a:spcPts val="0"/>
              </a:spcAft>
              <a:buClr>
                <a:schemeClr val="dk1"/>
              </a:buClr>
              <a:buSzPts val="1500"/>
              <a:buChar char="•"/>
              <a:defRPr sz="1500"/>
            </a:lvl6pPr>
            <a:lvl7pPr indent="-323850" lvl="6" marL="3200400" rtl="0" algn="l">
              <a:spcBef>
                <a:spcPts val="300"/>
              </a:spcBef>
              <a:spcAft>
                <a:spcPts val="0"/>
              </a:spcAft>
              <a:buClr>
                <a:schemeClr val="dk1"/>
              </a:buClr>
              <a:buSzPts val="1500"/>
              <a:buChar char="•"/>
              <a:defRPr sz="1500"/>
            </a:lvl7pPr>
            <a:lvl8pPr indent="-323850" lvl="7" marL="3657600" rtl="0" algn="l">
              <a:spcBef>
                <a:spcPts val="300"/>
              </a:spcBef>
              <a:spcAft>
                <a:spcPts val="0"/>
              </a:spcAft>
              <a:buClr>
                <a:schemeClr val="dk1"/>
              </a:buClr>
              <a:buSzPts val="1500"/>
              <a:buChar char="•"/>
              <a:defRPr sz="1500"/>
            </a:lvl8pPr>
            <a:lvl9pPr indent="-323850" lvl="8" marL="4114800" rtl="0" algn="l">
              <a:spcBef>
                <a:spcPts val="300"/>
              </a:spcBef>
              <a:spcAft>
                <a:spcPts val="0"/>
              </a:spcAft>
              <a:buClr>
                <a:schemeClr val="dk1"/>
              </a:buClr>
              <a:buSzPts val="1500"/>
              <a:buChar char="•"/>
              <a:defRPr sz="1500"/>
            </a:lvl9pPr>
          </a:lstStyle>
          <a:p/>
        </p:txBody>
      </p:sp>
      <p:sp>
        <p:nvSpPr>
          <p:cNvPr id="159" name="Google Shape;159;p35"/>
          <p:cNvSpPr txBox="1"/>
          <p:nvPr>
            <p:ph idx="2" type="body"/>
          </p:nvPr>
        </p:nvSpPr>
        <p:spPr>
          <a:xfrm>
            <a:off x="428625" y="1009055"/>
            <a:ext cx="2820300" cy="32985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60" name="Google Shape;160;p35"/>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1" name="Google Shape;161;p35"/>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2" name="Google Shape;162;p35"/>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3" name="Shape 163"/>
        <p:cNvGrpSpPr/>
        <p:nvPr/>
      </p:nvGrpSpPr>
      <p:grpSpPr>
        <a:xfrm>
          <a:off x="0" y="0"/>
          <a:ext cx="0" cy="0"/>
          <a:chOff x="0" y="0"/>
          <a:chExt cx="0" cy="0"/>
        </a:xfrm>
      </p:grpSpPr>
      <p:sp>
        <p:nvSpPr>
          <p:cNvPr id="164" name="Google Shape;164;p36"/>
          <p:cNvSpPr txBox="1"/>
          <p:nvPr>
            <p:ph type="title"/>
          </p:nvPr>
        </p:nvSpPr>
        <p:spPr>
          <a:xfrm>
            <a:off x="1680270" y="3375422"/>
            <a:ext cx="5143500" cy="3984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5" name="Google Shape;165;p36"/>
          <p:cNvSpPr/>
          <p:nvPr>
            <p:ph idx="2" type="pic"/>
          </p:nvPr>
        </p:nvSpPr>
        <p:spPr>
          <a:xfrm>
            <a:off x="1680270" y="430857"/>
            <a:ext cx="5143500" cy="2893200"/>
          </a:xfrm>
          <a:prstGeom prst="rect">
            <a:avLst/>
          </a:prstGeom>
          <a:noFill/>
          <a:ln>
            <a:noFill/>
          </a:ln>
        </p:spPr>
      </p:sp>
      <p:sp>
        <p:nvSpPr>
          <p:cNvPr id="166" name="Google Shape;166;p36"/>
          <p:cNvSpPr txBox="1"/>
          <p:nvPr>
            <p:ph idx="1" type="body"/>
          </p:nvPr>
        </p:nvSpPr>
        <p:spPr>
          <a:xfrm>
            <a:off x="1680270" y="3773910"/>
            <a:ext cx="5143500" cy="5658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67" name="Google Shape;167;p36"/>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8" name="Google Shape;168;p36"/>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36"/>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0" name="Shape 170"/>
        <p:cNvGrpSpPr/>
        <p:nvPr/>
      </p:nvGrpSpPr>
      <p:grpSpPr>
        <a:xfrm>
          <a:off x="0" y="0"/>
          <a:ext cx="0" cy="0"/>
          <a:chOff x="0" y="0"/>
          <a:chExt cx="0" cy="0"/>
        </a:xfrm>
      </p:grpSpPr>
      <p:sp>
        <p:nvSpPr>
          <p:cNvPr id="171" name="Google Shape;171;p37"/>
          <p:cNvSpPr txBox="1"/>
          <p:nvPr>
            <p:ph type="title"/>
          </p:nvPr>
        </p:nvSpPr>
        <p:spPr>
          <a:xfrm>
            <a:off x="428625" y="193105"/>
            <a:ext cx="7715100" cy="8037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2" name="Google Shape;172;p37"/>
          <p:cNvSpPr txBox="1"/>
          <p:nvPr>
            <p:ph idx="1" type="body"/>
          </p:nvPr>
        </p:nvSpPr>
        <p:spPr>
          <a:xfrm rot="5400000">
            <a:off x="2695125" y="-1141209"/>
            <a:ext cx="3182400" cy="77151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73" name="Google Shape;173;p37"/>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4" name="Google Shape;174;p37"/>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5" name="Google Shape;175;p37"/>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6" name="Shape 176"/>
        <p:cNvGrpSpPr/>
        <p:nvPr/>
      </p:nvGrpSpPr>
      <p:grpSpPr>
        <a:xfrm>
          <a:off x="0" y="0"/>
          <a:ext cx="0" cy="0"/>
          <a:chOff x="0" y="0"/>
          <a:chExt cx="0" cy="0"/>
        </a:xfrm>
      </p:grpSpPr>
      <p:sp>
        <p:nvSpPr>
          <p:cNvPr id="177" name="Google Shape;177;p38"/>
          <p:cNvSpPr txBox="1"/>
          <p:nvPr>
            <p:ph type="title"/>
          </p:nvPr>
        </p:nvSpPr>
        <p:spPr>
          <a:xfrm rot="5400000">
            <a:off x="5122275" y="1286005"/>
            <a:ext cx="4114500" cy="19287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8" name="Google Shape;178;p38"/>
          <p:cNvSpPr txBox="1"/>
          <p:nvPr>
            <p:ph idx="1" type="body"/>
          </p:nvPr>
        </p:nvSpPr>
        <p:spPr>
          <a:xfrm rot="5400000">
            <a:off x="1193138" y="-571445"/>
            <a:ext cx="4114500" cy="56436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79" name="Google Shape;179;p38"/>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0" name="Google Shape;180;p38"/>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1" name="Google Shape;181;p38"/>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6" name="Shape 186"/>
        <p:cNvGrpSpPr/>
        <p:nvPr/>
      </p:nvGrpSpPr>
      <p:grpSpPr>
        <a:xfrm>
          <a:off x="0" y="0"/>
          <a:ext cx="0" cy="0"/>
          <a:chOff x="0" y="0"/>
          <a:chExt cx="0" cy="0"/>
        </a:xfrm>
      </p:grpSpPr>
      <p:sp>
        <p:nvSpPr>
          <p:cNvPr id="187" name="Google Shape;187;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88" name="Google Shape;188;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9" name="Google Shape;18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0" name="Shape 190"/>
        <p:cNvGrpSpPr/>
        <p:nvPr/>
      </p:nvGrpSpPr>
      <p:grpSpPr>
        <a:xfrm>
          <a:off x="0" y="0"/>
          <a:ext cx="0" cy="0"/>
          <a:chOff x="0" y="0"/>
          <a:chExt cx="0" cy="0"/>
        </a:xfrm>
      </p:grpSpPr>
      <p:sp>
        <p:nvSpPr>
          <p:cNvPr id="191" name="Google Shape;191;p4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92" name="Google Shape;192;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3" name="Shape 193"/>
        <p:cNvGrpSpPr/>
        <p:nvPr/>
      </p:nvGrpSpPr>
      <p:grpSpPr>
        <a:xfrm>
          <a:off x="0" y="0"/>
          <a:ext cx="0" cy="0"/>
          <a:chOff x="0" y="0"/>
          <a:chExt cx="0" cy="0"/>
        </a:xfrm>
      </p:grpSpPr>
      <p:sp>
        <p:nvSpPr>
          <p:cNvPr id="194" name="Google Shape;194;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95" name="Google Shape;195;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96" name="Google Shape;196;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7" name="Shape 197"/>
        <p:cNvGrpSpPr/>
        <p:nvPr/>
      </p:nvGrpSpPr>
      <p:grpSpPr>
        <a:xfrm>
          <a:off x="0" y="0"/>
          <a:ext cx="0" cy="0"/>
          <a:chOff x="0" y="0"/>
          <a:chExt cx="0" cy="0"/>
        </a:xfrm>
      </p:grpSpPr>
      <p:sp>
        <p:nvSpPr>
          <p:cNvPr id="198" name="Google Shape;198;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99" name="Google Shape;199;p4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00" name="Google Shape;200;p4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01" name="Google Shape;201;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2" name="Shape 202"/>
        <p:cNvGrpSpPr/>
        <p:nvPr/>
      </p:nvGrpSpPr>
      <p:grpSpPr>
        <a:xfrm>
          <a:off x="0" y="0"/>
          <a:ext cx="0" cy="0"/>
          <a:chOff x="0" y="0"/>
          <a:chExt cx="0" cy="0"/>
        </a:xfrm>
      </p:grpSpPr>
      <p:sp>
        <p:nvSpPr>
          <p:cNvPr id="203" name="Google Shape;203;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04" name="Google Shape;204;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5" name="Shape 205"/>
        <p:cNvGrpSpPr/>
        <p:nvPr/>
      </p:nvGrpSpPr>
      <p:grpSpPr>
        <a:xfrm>
          <a:off x="0" y="0"/>
          <a:ext cx="0" cy="0"/>
          <a:chOff x="0" y="0"/>
          <a:chExt cx="0" cy="0"/>
        </a:xfrm>
      </p:grpSpPr>
      <p:sp>
        <p:nvSpPr>
          <p:cNvPr id="206" name="Google Shape;206;p4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07" name="Google Shape;207;p4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08" name="Google Shape;20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9" name="Shape 209"/>
        <p:cNvGrpSpPr/>
        <p:nvPr/>
      </p:nvGrpSpPr>
      <p:grpSpPr>
        <a:xfrm>
          <a:off x="0" y="0"/>
          <a:ext cx="0" cy="0"/>
          <a:chOff x="0" y="0"/>
          <a:chExt cx="0" cy="0"/>
        </a:xfrm>
      </p:grpSpPr>
      <p:sp>
        <p:nvSpPr>
          <p:cNvPr id="210" name="Google Shape;210;p4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211" name="Google Shape;211;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2" name="Shape 212"/>
        <p:cNvGrpSpPr/>
        <p:nvPr/>
      </p:nvGrpSpPr>
      <p:grpSpPr>
        <a:xfrm>
          <a:off x="0" y="0"/>
          <a:ext cx="0" cy="0"/>
          <a:chOff x="0" y="0"/>
          <a:chExt cx="0" cy="0"/>
        </a:xfrm>
      </p:grpSpPr>
      <p:sp>
        <p:nvSpPr>
          <p:cNvPr id="213" name="Google Shape;213;p4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15" name="Google Shape;215;p4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16" name="Google Shape;216;p4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217" name="Google Shape;21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8" name="Shape 218"/>
        <p:cNvGrpSpPr/>
        <p:nvPr/>
      </p:nvGrpSpPr>
      <p:grpSpPr>
        <a:xfrm>
          <a:off x="0" y="0"/>
          <a:ext cx="0" cy="0"/>
          <a:chOff x="0" y="0"/>
          <a:chExt cx="0" cy="0"/>
        </a:xfrm>
      </p:grpSpPr>
      <p:sp>
        <p:nvSpPr>
          <p:cNvPr id="219" name="Google Shape;219;p4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220" name="Google Shape;22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1" name="Shape 221"/>
        <p:cNvGrpSpPr/>
        <p:nvPr/>
      </p:nvGrpSpPr>
      <p:grpSpPr>
        <a:xfrm>
          <a:off x="0" y="0"/>
          <a:ext cx="0" cy="0"/>
          <a:chOff x="0" y="0"/>
          <a:chExt cx="0" cy="0"/>
        </a:xfrm>
      </p:grpSpPr>
      <p:sp>
        <p:nvSpPr>
          <p:cNvPr id="222" name="Google Shape;222;p4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223" name="Google Shape;223;p4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224" name="Google Shape;224;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5" name="Shape 225"/>
        <p:cNvGrpSpPr/>
        <p:nvPr/>
      </p:nvGrpSpPr>
      <p:grpSpPr>
        <a:xfrm>
          <a:off x="0" y="0"/>
          <a:ext cx="0" cy="0"/>
          <a:chOff x="0" y="0"/>
          <a:chExt cx="0" cy="0"/>
        </a:xfrm>
      </p:grpSpPr>
      <p:sp>
        <p:nvSpPr>
          <p:cNvPr id="226" name="Google Shape;226;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1" name="Shape 231"/>
        <p:cNvGrpSpPr/>
        <p:nvPr/>
      </p:nvGrpSpPr>
      <p:grpSpPr>
        <a:xfrm>
          <a:off x="0" y="0"/>
          <a:ext cx="0" cy="0"/>
          <a:chOff x="0" y="0"/>
          <a:chExt cx="0" cy="0"/>
        </a:xfrm>
      </p:grpSpPr>
      <p:sp>
        <p:nvSpPr>
          <p:cNvPr id="232" name="Google Shape;232;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33" name="Google Shape;233;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234" name="Google Shape;234;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5" name="Shape 235"/>
        <p:cNvGrpSpPr/>
        <p:nvPr/>
      </p:nvGrpSpPr>
      <p:grpSpPr>
        <a:xfrm>
          <a:off x="0" y="0"/>
          <a:ext cx="0" cy="0"/>
          <a:chOff x="0" y="0"/>
          <a:chExt cx="0" cy="0"/>
        </a:xfrm>
      </p:grpSpPr>
      <p:sp>
        <p:nvSpPr>
          <p:cNvPr id="236" name="Google Shape;236;p5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37" name="Google Shape;237;p5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8" name="Google Shape;238;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9" name="Shape 239"/>
        <p:cNvGrpSpPr/>
        <p:nvPr/>
      </p:nvGrpSpPr>
      <p:grpSpPr>
        <a:xfrm>
          <a:off x="0" y="0"/>
          <a:ext cx="0" cy="0"/>
          <a:chOff x="0" y="0"/>
          <a:chExt cx="0" cy="0"/>
        </a:xfrm>
      </p:grpSpPr>
      <p:sp>
        <p:nvSpPr>
          <p:cNvPr id="240" name="Google Shape;240;p5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41" name="Google Shape;24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2" name="Shape 242"/>
        <p:cNvGrpSpPr/>
        <p:nvPr/>
      </p:nvGrpSpPr>
      <p:grpSpPr>
        <a:xfrm>
          <a:off x="0" y="0"/>
          <a:ext cx="0" cy="0"/>
          <a:chOff x="0" y="0"/>
          <a:chExt cx="0" cy="0"/>
        </a:xfrm>
      </p:grpSpPr>
      <p:sp>
        <p:nvSpPr>
          <p:cNvPr id="243" name="Google Shape;243;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4" name="Google Shape;244;p5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45" name="Google Shape;245;p5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46" name="Google Shape;246;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7" name="Shape 247"/>
        <p:cNvGrpSpPr/>
        <p:nvPr/>
      </p:nvGrpSpPr>
      <p:grpSpPr>
        <a:xfrm>
          <a:off x="0" y="0"/>
          <a:ext cx="0" cy="0"/>
          <a:chOff x="0" y="0"/>
          <a:chExt cx="0" cy="0"/>
        </a:xfrm>
      </p:grpSpPr>
      <p:sp>
        <p:nvSpPr>
          <p:cNvPr id="248" name="Google Shape;248;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9" name="Google Shape;249;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0" name="Shape 250"/>
        <p:cNvGrpSpPr/>
        <p:nvPr/>
      </p:nvGrpSpPr>
      <p:grpSpPr>
        <a:xfrm>
          <a:off x="0" y="0"/>
          <a:ext cx="0" cy="0"/>
          <a:chOff x="0" y="0"/>
          <a:chExt cx="0" cy="0"/>
        </a:xfrm>
      </p:grpSpPr>
      <p:sp>
        <p:nvSpPr>
          <p:cNvPr id="251" name="Google Shape;251;p5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52" name="Google Shape;252;p5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53" name="Google Shape;253;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4" name="Shape 254"/>
        <p:cNvGrpSpPr/>
        <p:nvPr/>
      </p:nvGrpSpPr>
      <p:grpSpPr>
        <a:xfrm>
          <a:off x="0" y="0"/>
          <a:ext cx="0" cy="0"/>
          <a:chOff x="0" y="0"/>
          <a:chExt cx="0" cy="0"/>
        </a:xfrm>
      </p:grpSpPr>
      <p:sp>
        <p:nvSpPr>
          <p:cNvPr id="255" name="Google Shape;255;p5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256" name="Google Shape;256;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7" name="Shape 257"/>
        <p:cNvGrpSpPr/>
        <p:nvPr/>
      </p:nvGrpSpPr>
      <p:grpSpPr>
        <a:xfrm>
          <a:off x="0" y="0"/>
          <a:ext cx="0" cy="0"/>
          <a:chOff x="0" y="0"/>
          <a:chExt cx="0" cy="0"/>
        </a:xfrm>
      </p:grpSpPr>
      <p:sp>
        <p:nvSpPr>
          <p:cNvPr id="258" name="Google Shape;258;p5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5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60" name="Google Shape;260;p5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1" name="Google Shape;261;p59"/>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17500" lvl="1" marL="914400" rtl="0" algn="l">
              <a:lnSpc>
                <a:spcPct val="115000"/>
              </a:lnSpc>
              <a:spcBef>
                <a:spcPts val="0"/>
              </a:spcBef>
              <a:spcAft>
                <a:spcPts val="0"/>
              </a:spcAft>
              <a:buClr>
                <a:schemeClr val="dk1"/>
              </a:buClr>
              <a:buSzPts val="1400"/>
              <a:buChar char="○"/>
              <a:defRPr>
                <a:solidFill>
                  <a:schemeClr val="dk1"/>
                </a:solidFill>
              </a:defRPr>
            </a:lvl2pPr>
            <a:lvl3pPr indent="-317500" lvl="2" marL="1371600" rtl="0" algn="l">
              <a:lnSpc>
                <a:spcPct val="115000"/>
              </a:lnSpc>
              <a:spcBef>
                <a:spcPts val="0"/>
              </a:spcBef>
              <a:spcAft>
                <a:spcPts val="0"/>
              </a:spcAft>
              <a:buClr>
                <a:schemeClr val="dk1"/>
              </a:buClr>
              <a:buSzPts val="1400"/>
              <a:buChar char="■"/>
              <a:defRPr>
                <a:solidFill>
                  <a:schemeClr val="dk1"/>
                </a:solidFill>
              </a:defRPr>
            </a:lvl3pPr>
            <a:lvl4pPr indent="-317500" lvl="3" marL="1828800" rtl="0" algn="l">
              <a:lnSpc>
                <a:spcPct val="115000"/>
              </a:lnSpc>
              <a:spcBef>
                <a:spcPts val="0"/>
              </a:spcBef>
              <a:spcAft>
                <a:spcPts val="0"/>
              </a:spcAft>
              <a:buClr>
                <a:schemeClr val="dk1"/>
              </a:buClr>
              <a:buSzPts val="1400"/>
              <a:buChar char="●"/>
              <a:defRPr>
                <a:solidFill>
                  <a:schemeClr val="dk1"/>
                </a:solidFill>
              </a:defRPr>
            </a:lvl4pPr>
            <a:lvl5pPr indent="-317500" lvl="4" marL="2286000" rtl="0" algn="l">
              <a:lnSpc>
                <a:spcPct val="115000"/>
              </a:lnSpc>
              <a:spcBef>
                <a:spcPts val="0"/>
              </a:spcBef>
              <a:spcAft>
                <a:spcPts val="0"/>
              </a:spcAft>
              <a:buClr>
                <a:schemeClr val="dk1"/>
              </a:buClr>
              <a:buSzPts val="1400"/>
              <a:buChar char="○"/>
              <a:defRPr>
                <a:solidFill>
                  <a:schemeClr val="dk1"/>
                </a:solidFill>
              </a:defRPr>
            </a:lvl5pPr>
            <a:lvl6pPr indent="-317500" lvl="5" marL="2743200" rtl="0" algn="l">
              <a:lnSpc>
                <a:spcPct val="115000"/>
              </a:lnSpc>
              <a:spcBef>
                <a:spcPts val="0"/>
              </a:spcBef>
              <a:spcAft>
                <a:spcPts val="0"/>
              </a:spcAft>
              <a:buClr>
                <a:schemeClr val="dk1"/>
              </a:buClr>
              <a:buSzPts val="1400"/>
              <a:buChar char="■"/>
              <a:defRPr>
                <a:solidFill>
                  <a:schemeClr val="dk1"/>
                </a:solidFill>
              </a:defRPr>
            </a:lvl6pPr>
            <a:lvl7pPr indent="-317500" lvl="6" marL="3200400" rtl="0" algn="l">
              <a:lnSpc>
                <a:spcPct val="115000"/>
              </a:lnSpc>
              <a:spcBef>
                <a:spcPts val="0"/>
              </a:spcBef>
              <a:spcAft>
                <a:spcPts val="0"/>
              </a:spcAft>
              <a:buClr>
                <a:schemeClr val="dk1"/>
              </a:buClr>
              <a:buSzPts val="1400"/>
              <a:buChar char="●"/>
              <a:defRPr>
                <a:solidFill>
                  <a:schemeClr val="dk1"/>
                </a:solidFill>
              </a:defRPr>
            </a:lvl7pPr>
            <a:lvl8pPr indent="-317500" lvl="7" marL="3657600" rtl="0" algn="l">
              <a:lnSpc>
                <a:spcPct val="115000"/>
              </a:lnSpc>
              <a:spcBef>
                <a:spcPts val="0"/>
              </a:spcBef>
              <a:spcAft>
                <a:spcPts val="0"/>
              </a:spcAft>
              <a:buClr>
                <a:schemeClr val="dk1"/>
              </a:buClr>
              <a:buSzPts val="1400"/>
              <a:buChar char="○"/>
              <a:defRPr>
                <a:solidFill>
                  <a:schemeClr val="dk1"/>
                </a:solidFill>
              </a:defRPr>
            </a:lvl8pPr>
            <a:lvl9pPr indent="-317500" lvl="8" marL="4114800" rtl="0" algn="l">
              <a:lnSpc>
                <a:spcPct val="115000"/>
              </a:lnSpc>
              <a:spcBef>
                <a:spcPts val="0"/>
              </a:spcBef>
              <a:spcAft>
                <a:spcPts val="0"/>
              </a:spcAft>
              <a:buClr>
                <a:schemeClr val="dk1"/>
              </a:buClr>
              <a:buSzPts val="1400"/>
              <a:buChar char="■"/>
              <a:defRPr>
                <a:solidFill>
                  <a:schemeClr val="dk1"/>
                </a:solidFill>
              </a:defRPr>
            </a:lvl9pPr>
          </a:lstStyle>
          <a:p/>
        </p:txBody>
      </p:sp>
      <p:sp>
        <p:nvSpPr>
          <p:cNvPr id="262" name="Google Shape;262;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3" name="Shape 263"/>
        <p:cNvGrpSpPr/>
        <p:nvPr/>
      </p:nvGrpSpPr>
      <p:grpSpPr>
        <a:xfrm>
          <a:off x="0" y="0"/>
          <a:ext cx="0" cy="0"/>
          <a:chOff x="0" y="0"/>
          <a:chExt cx="0" cy="0"/>
        </a:xfrm>
      </p:grpSpPr>
      <p:sp>
        <p:nvSpPr>
          <p:cNvPr id="264" name="Google Shape;264;p6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265" name="Google Shape;265;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6" name="Shape 266"/>
        <p:cNvGrpSpPr/>
        <p:nvPr/>
      </p:nvGrpSpPr>
      <p:grpSpPr>
        <a:xfrm>
          <a:off x="0" y="0"/>
          <a:ext cx="0" cy="0"/>
          <a:chOff x="0" y="0"/>
          <a:chExt cx="0" cy="0"/>
        </a:xfrm>
      </p:grpSpPr>
      <p:sp>
        <p:nvSpPr>
          <p:cNvPr id="267" name="Google Shape;267;p6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268" name="Google Shape;268;p6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269" name="Google Shape;269;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0" name="Shape 270"/>
        <p:cNvGrpSpPr/>
        <p:nvPr/>
      </p:nvGrpSpPr>
      <p:grpSpPr>
        <a:xfrm>
          <a:off x="0" y="0"/>
          <a:ext cx="0" cy="0"/>
          <a:chOff x="0" y="0"/>
          <a:chExt cx="0" cy="0"/>
        </a:xfrm>
      </p:grpSpPr>
      <p:sp>
        <p:nvSpPr>
          <p:cNvPr id="271" name="Google Shape;271;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4.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2.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8" name="Google Shape;58;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sz="1400">
                <a:solidFill>
                  <a:schemeClr val="dk2"/>
                </a:solidFill>
              </a:defRPr>
            </a:lvl2pPr>
            <a:lvl3pPr indent="-317500" lvl="2" marL="1371600" rtl="0">
              <a:lnSpc>
                <a:spcPct val="115000"/>
              </a:lnSpc>
              <a:spcBef>
                <a:spcPts val="0"/>
              </a:spcBef>
              <a:spcAft>
                <a:spcPts val="0"/>
              </a:spcAft>
              <a:buClr>
                <a:schemeClr val="dk2"/>
              </a:buClr>
              <a:buSzPts val="1400"/>
              <a:buChar char="■"/>
              <a:defRPr sz="1400">
                <a:solidFill>
                  <a:schemeClr val="dk2"/>
                </a:solidFill>
              </a:defRPr>
            </a:lvl3pPr>
            <a:lvl4pPr indent="-317500" lvl="3" marL="1828800" rtl="0">
              <a:lnSpc>
                <a:spcPct val="115000"/>
              </a:lnSpc>
              <a:spcBef>
                <a:spcPts val="0"/>
              </a:spcBef>
              <a:spcAft>
                <a:spcPts val="0"/>
              </a:spcAft>
              <a:buClr>
                <a:schemeClr val="dk2"/>
              </a:buClr>
              <a:buSzPts val="1400"/>
              <a:buChar char="●"/>
              <a:defRPr sz="1400">
                <a:solidFill>
                  <a:schemeClr val="dk2"/>
                </a:solidFill>
              </a:defRPr>
            </a:lvl4pPr>
            <a:lvl5pPr indent="-317500" lvl="4" marL="2286000" rtl="0">
              <a:lnSpc>
                <a:spcPct val="115000"/>
              </a:lnSpc>
              <a:spcBef>
                <a:spcPts val="0"/>
              </a:spcBef>
              <a:spcAft>
                <a:spcPts val="0"/>
              </a:spcAft>
              <a:buClr>
                <a:schemeClr val="dk2"/>
              </a:buClr>
              <a:buSzPts val="1400"/>
              <a:buChar char="○"/>
              <a:defRPr sz="1400">
                <a:solidFill>
                  <a:schemeClr val="dk2"/>
                </a:solidFill>
              </a:defRPr>
            </a:lvl5pPr>
            <a:lvl6pPr indent="-317500" lvl="5" marL="2743200" rtl="0">
              <a:lnSpc>
                <a:spcPct val="115000"/>
              </a:lnSpc>
              <a:spcBef>
                <a:spcPts val="0"/>
              </a:spcBef>
              <a:spcAft>
                <a:spcPts val="0"/>
              </a:spcAft>
              <a:buClr>
                <a:schemeClr val="dk2"/>
              </a:buClr>
              <a:buSzPts val="1400"/>
              <a:buChar char="■"/>
              <a:defRPr sz="1400">
                <a:solidFill>
                  <a:schemeClr val="dk2"/>
                </a:solidFill>
              </a:defRPr>
            </a:lvl6pPr>
            <a:lvl7pPr indent="-317500" lvl="6" marL="3200400" rtl="0">
              <a:lnSpc>
                <a:spcPct val="115000"/>
              </a:lnSpc>
              <a:spcBef>
                <a:spcPts val="0"/>
              </a:spcBef>
              <a:spcAft>
                <a:spcPts val="0"/>
              </a:spcAft>
              <a:buClr>
                <a:schemeClr val="dk2"/>
              </a:buClr>
              <a:buSzPts val="1400"/>
              <a:buChar char="●"/>
              <a:defRPr sz="1400">
                <a:solidFill>
                  <a:schemeClr val="dk2"/>
                </a:solidFill>
              </a:defRPr>
            </a:lvl7pPr>
            <a:lvl8pPr indent="-317500" lvl="7" marL="3657600" rtl="0">
              <a:lnSpc>
                <a:spcPct val="115000"/>
              </a:lnSpc>
              <a:spcBef>
                <a:spcPts val="0"/>
              </a:spcBef>
              <a:spcAft>
                <a:spcPts val="0"/>
              </a:spcAft>
              <a:buClr>
                <a:schemeClr val="dk2"/>
              </a:buClr>
              <a:buSzPts val="1400"/>
              <a:buChar char="○"/>
              <a:defRPr sz="1400">
                <a:solidFill>
                  <a:schemeClr val="dk2"/>
                </a:solidFill>
              </a:defRPr>
            </a:lvl8pPr>
            <a:lvl9pPr indent="-317500" lvl="8" marL="4114800" rtl="0">
              <a:lnSpc>
                <a:spcPct val="115000"/>
              </a:lnSpc>
              <a:spcBef>
                <a:spcPts val="0"/>
              </a:spcBef>
              <a:spcAft>
                <a:spcPts val="0"/>
              </a:spcAft>
              <a:buClr>
                <a:schemeClr val="dk2"/>
              </a:buClr>
              <a:buSzPts val="1400"/>
              <a:buChar char="■"/>
              <a:defRPr sz="1400">
                <a:solidFill>
                  <a:schemeClr val="dk2"/>
                </a:solidFill>
              </a:defRPr>
            </a:lvl9pPr>
          </a:lstStyle>
          <a:p/>
        </p:txBody>
      </p:sp>
      <p:sp>
        <p:nvSpPr>
          <p:cNvPr id="59" name="Google Shape;5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27"/>
          <p:cNvSpPr txBox="1"/>
          <p:nvPr>
            <p:ph type="title"/>
          </p:nvPr>
        </p:nvSpPr>
        <p:spPr>
          <a:xfrm>
            <a:off x="428625" y="193105"/>
            <a:ext cx="7715100" cy="803700"/>
          </a:xfrm>
          <a:prstGeom prst="rect">
            <a:avLst/>
          </a:prstGeom>
          <a:noFill/>
          <a:ln>
            <a:noFill/>
          </a:ln>
        </p:spPr>
        <p:txBody>
          <a:bodyPr anchorCtr="0" anchor="ctr" bIns="34275" lIns="68575" spcFirstLastPara="1" rIns="68575" wrap="square" tIns="34275">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9" name="Google Shape;109;p27"/>
          <p:cNvSpPr txBox="1"/>
          <p:nvPr>
            <p:ph idx="1" type="body"/>
          </p:nvPr>
        </p:nvSpPr>
        <p:spPr>
          <a:xfrm>
            <a:off x="428625" y="1125141"/>
            <a:ext cx="7715100" cy="3182400"/>
          </a:xfrm>
          <a:prstGeom prst="rect">
            <a:avLst/>
          </a:prstGeom>
          <a:noFill/>
          <a:ln>
            <a:noFill/>
          </a:ln>
        </p:spPr>
        <p:txBody>
          <a:bodyPr anchorCtr="0" anchor="t" bIns="34275" lIns="68575" spcFirstLastPara="1" rIns="68575" wrap="square" tIns="34275">
            <a:normAutofit/>
          </a:bodyPr>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10" name="Google Shape;110;p27"/>
          <p:cNvSpPr txBox="1"/>
          <p:nvPr>
            <p:ph idx="10" type="dt"/>
          </p:nvPr>
        </p:nvSpPr>
        <p:spPr>
          <a:xfrm>
            <a:off x="428625" y="4469309"/>
            <a:ext cx="2000100" cy="2568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1" name="Google Shape;111;p27"/>
          <p:cNvSpPr txBox="1"/>
          <p:nvPr>
            <p:ph idx="11" type="ftr"/>
          </p:nvPr>
        </p:nvSpPr>
        <p:spPr>
          <a:xfrm>
            <a:off x="2928938" y="4469309"/>
            <a:ext cx="2714700" cy="2568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 name="Google Shape;112;p27"/>
          <p:cNvSpPr txBox="1"/>
          <p:nvPr>
            <p:ph idx="12" type="sldNum"/>
          </p:nvPr>
        </p:nvSpPr>
        <p:spPr>
          <a:xfrm>
            <a:off x="6143625" y="4469309"/>
            <a:ext cx="2000100" cy="2568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2" name="Shape 182"/>
        <p:cNvGrpSpPr/>
        <p:nvPr/>
      </p:nvGrpSpPr>
      <p:grpSpPr>
        <a:xfrm>
          <a:off x="0" y="0"/>
          <a:ext cx="0" cy="0"/>
          <a:chOff x="0" y="0"/>
          <a:chExt cx="0" cy="0"/>
        </a:xfrm>
      </p:grpSpPr>
      <p:sp>
        <p:nvSpPr>
          <p:cNvPr id="183" name="Google Shape;183;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4" name="Google Shape;184;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85" name="Google Shape;18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227" name="Shape 227"/>
        <p:cNvGrpSpPr/>
        <p:nvPr/>
      </p:nvGrpSpPr>
      <p:grpSpPr>
        <a:xfrm>
          <a:off x="0" y="0"/>
          <a:ext cx="0" cy="0"/>
          <a:chOff x="0" y="0"/>
          <a:chExt cx="0" cy="0"/>
        </a:xfrm>
      </p:grpSpPr>
      <p:sp>
        <p:nvSpPr>
          <p:cNvPr id="228" name="Google Shape;228;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29" name="Google Shape;229;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230" name="Google Shape;230;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hyperlink" Target="https://greencommunitiescanada.org/programs/mini-fores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hyperlink" Target="https://drive.google.com/drive/folders/1-DAD2ZyKClBvzPNbDfpDoLlU3DRKnhku?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25.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hyperlink" Target="https://www.torontomu.ca/city-building/news-research/2024/03/housing-climate-task-force-blueprint/"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17.jp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1" Type="http://schemas.openxmlformats.org/officeDocument/2006/relationships/hyperlink" Target="https://www.ramafirstnation.ca/" TargetMode="External"/><Relationship Id="rId10" Type="http://schemas.openxmlformats.org/officeDocument/2006/relationships/hyperlink" Target="https://www.anishinabek.ca/who-we-are-and-what-we-do/" TargetMode="External"/><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hyperlink" Target="https://georginaisland.com/" TargetMode="External"/><Relationship Id="rId9" Type="http://schemas.openxmlformats.org/officeDocument/2006/relationships/hyperlink" Target="https://williamstreatiesfirstnations.ca/" TargetMode="External"/><Relationship Id="rId5" Type="http://schemas.openxmlformats.org/officeDocument/2006/relationships/hyperlink" Target="https://native-land.ca/maps/territories/anishinabek-%e1%90%8a%e1%93%82%e1%94%91%e1%93%88%e1%90%af%e1%92%83/" TargetMode="External"/><Relationship Id="rId6" Type="http://schemas.openxmlformats.org/officeDocument/2006/relationships/hyperlink" Target="https://native-land.ca/maps/territories/huron-wendat/" TargetMode="External"/><Relationship Id="rId7" Type="http://schemas.openxmlformats.org/officeDocument/2006/relationships/hyperlink" Target="https://native-land.ca/maps/territories/mississaugas-of-the-credit-first-nation/" TargetMode="External"/><Relationship Id="rId8" Type="http://schemas.openxmlformats.org/officeDocument/2006/relationships/hyperlink" Target="http://mncfn.ca/torontopurchas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 Id="rId3"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3.jpg"/><Relationship Id="rId4" Type="http://schemas.openxmlformats.org/officeDocument/2006/relationships/hyperlink" Target="https://unsplash.com/@brookecagle?utm_source=unsplash&amp;utm_medium=referral&amp;utm_content=creditCopyText" TargetMode="External"/><Relationship Id="rId5" Type="http://schemas.openxmlformats.org/officeDocument/2006/relationships/hyperlink" Target="https://unsplash.com/@brookecagle?utm_source=unsplash&amp;utm_medium=referral&amp;utm_content=creditCopyText" TargetMode="External"/><Relationship Id="rId6" Type="http://schemas.openxmlformats.org/officeDocument/2006/relationships/hyperlink" Target="https://unsplash.com/photos/-uHVRvDr7pg?utm_source=unsplash&amp;utm_medium=referral&amp;utm_content=creditCopyText" TargetMode="External"/><Relationship Id="rId7" Type="http://schemas.openxmlformats.org/officeDocument/2006/relationships/hyperlink" Target="https://unsplash.com/photos/-uHVRvDr7pg?utm_source=unsplash&amp;utm_medium=referral&amp;utm_content=creditCopyText" TargetMode="External"/><Relationship Id="rId8"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3.jpg"/><Relationship Id="rId4" Type="http://schemas.openxmlformats.org/officeDocument/2006/relationships/hyperlink" Target="https://unsplash.com/@brookecagle?utm_source=unsplash&amp;utm_medium=referral&amp;utm_content=creditCopyText" TargetMode="External"/><Relationship Id="rId5" Type="http://schemas.openxmlformats.org/officeDocument/2006/relationships/hyperlink" Target="https://unsplash.com/@brookecagle?utm_source=unsplash&amp;utm_medium=referral&amp;utm_content=creditCopyText" TargetMode="External"/><Relationship Id="rId6" Type="http://schemas.openxmlformats.org/officeDocument/2006/relationships/hyperlink" Target="https://unsplash.com/photos/-uHVRvDr7pg?utm_source=unsplash&amp;utm_medium=referral&amp;utm_content=creditCopyText" TargetMode="External"/><Relationship Id="rId7" Type="http://schemas.openxmlformats.org/officeDocument/2006/relationships/hyperlink" Target="https://unsplash.com/photos/-uHVRvDr7pg?utm_source=unsplash&amp;utm_medium=referral&amp;utm_content=creditCopyText" TargetMode="External"/><Relationship Id="rId8"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hyperlink" Target="mailto:eagle.susan@ymail.com" TargetMode="External"/><Relationship Id="rId5" Type="http://schemas.openxmlformats.org/officeDocument/2006/relationships/hyperlink" Target="mailto:targetclimatechange@gmail.com" TargetMode="External"/><Relationship Id="rId6"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63"/>
          <p:cNvSpPr txBox="1"/>
          <p:nvPr>
            <p:ph type="ctrTitle"/>
          </p:nvPr>
        </p:nvSpPr>
        <p:spPr>
          <a:xfrm>
            <a:off x="2586700" y="707450"/>
            <a:ext cx="6166800" cy="2579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Committed to </a:t>
            </a:r>
            <a:endParaRPr/>
          </a:p>
          <a:p>
            <a:pPr indent="0" lvl="0" marL="0" rtl="0" algn="ctr">
              <a:spcBef>
                <a:spcPts val="0"/>
              </a:spcBef>
              <a:spcAft>
                <a:spcPts val="0"/>
              </a:spcAft>
              <a:buNone/>
            </a:pPr>
            <a:r>
              <a:rPr lang="en"/>
              <a:t>Climate Action:  </a:t>
            </a:r>
            <a:endParaRPr sz="2000"/>
          </a:p>
          <a:p>
            <a:pPr indent="0" lvl="0" marL="0" rtl="0" algn="ctr">
              <a:spcBef>
                <a:spcPts val="0"/>
              </a:spcBef>
              <a:spcAft>
                <a:spcPts val="0"/>
              </a:spcAft>
              <a:buNone/>
            </a:pPr>
            <a:r>
              <a:rPr i="1" lang="en" sz="3666"/>
              <a:t>Greening Grounds and Greenbelts</a:t>
            </a:r>
            <a:endParaRPr i="1" sz="3666"/>
          </a:p>
        </p:txBody>
      </p:sp>
      <p:sp>
        <p:nvSpPr>
          <p:cNvPr id="277" name="Google Shape;277;p63"/>
          <p:cNvSpPr txBox="1"/>
          <p:nvPr>
            <p:ph idx="1" type="subTitle"/>
          </p:nvPr>
        </p:nvSpPr>
        <p:spPr>
          <a:xfrm>
            <a:off x="3417700" y="3916750"/>
            <a:ext cx="4877400" cy="730200"/>
          </a:xfrm>
          <a:prstGeom prst="rect">
            <a:avLst/>
          </a:prstGeom>
        </p:spPr>
        <p:txBody>
          <a:bodyPr anchorCtr="0" anchor="t" bIns="91425" lIns="91425" spcFirstLastPara="1" rIns="91425" wrap="square" tIns="91425">
            <a:normAutofit fontScale="55000" lnSpcReduction="20000"/>
          </a:bodyPr>
          <a:lstStyle/>
          <a:p>
            <a:pPr indent="0" lvl="0" marL="0" rtl="0" algn="ctr">
              <a:lnSpc>
                <a:spcPct val="150000"/>
              </a:lnSpc>
              <a:spcBef>
                <a:spcPts val="0"/>
              </a:spcBef>
              <a:spcAft>
                <a:spcPts val="0"/>
              </a:spcAft>
              <a:buNone/>
            </a:pPr>
            <a:r>
              <a:rPr lang="en"/>
              <a:t>March 9, 2024  </a:t>
            </a:r>
            <a:endParaRPr/>
          </a:p>
          <a:p>
            <a:pPr indent="0" lvl="0" marL="0" rtl="0" algn="ctr">
              <a:lnSpc>
                <a:spcPct val="150000"/>
              </a:lnSpc>
              <a:spcBef>
                <a:spcPts val="0"/>
              </a:spcBef>
              <a:spcAft>
                <a:spcPts val="0"/>
              </a:spcAft>
              <a:buNone/>
            </a:pPr>
            <a:r>
              <a:rPr lang="en"/>
              <a:t>Social and Ecological Justice Commission</a:t>
            </a:r>
            <a:endParaRPr/>
          </a:p>
        </p:txBody>
      </p:sp>
      <p:pic>
        <p:nvPicPr>
          <p:cNvPr id="278" name="Google Shape;278;p63"/>
          <p:cNvPicPr preferRelativeResize="0"/>
          <p:nvPr/>
        </p:nvPicPr>
        <p:blipFill>
          <a:blip r:embed="rId3">
            <a:alphaModFix/>
          </a:blip>
          <a:stretch>
            <a:fillRect/>
          </a:stretch>
        </p:blipFill>
        <p:spPr>
          <a:xfrm>
            <a:off x="8" y="0"/>
            <a:ext cx="2304333" cy="5143498"/>
          </a:xfrm>
          <a:prstGeom prst="rect">
            <a:avLst/>
          </a:prstGeom>
          <a:noFill/>
          <a:ln>
            <a:noFill/>
          </a:ln>
        </p:spPr>
      </p:pic>
      <p:sp>
        <p:nvSpPr>
          <p:cNvPr id="279" name="Google Shape;279;p63"/>
          <p:cNvSpPr txBox="1"/>
          <p:nvPr/>
        </p:nvSpPr>
        <p:spPr>
          <a:xfrm>
            <a:off x="2401175" y="111100"/>
            <a:ext cx="6352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2"/>
                </a:solidFill>
              </a:rPr>
              <a:t>Photo Credit:  </a:t>
            </a:r>
            <a:r>
              <a:rPr lang="en" sz="1500" u="sng">
                <a:solidFill>
                  <a:schemeClr val="hlink"/>
                </a:solidFill>
                <a:hlinkClick r:id="rId4"/>
              </a:rPr>
              <a:t>National Mini-Forest Pilot - Green Communities Canada</a:t>
            </a:r>
            <a:r>
              <a:rPr lang="en" sz="1500">
                <a:solidFill>
                  <a:schemeClr val="lt2"/>
                </a:solidFill>
              </a:rPr>
              <a:t> </a:t>
            </a:r>
            <a:endParaRPr sz="150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FE5"/>
        </a:solidFill>
      </p:bgPr>
    </p:bg>
    <p:spTree>
      <p:nvGrpSpPr>
        <p:cNvPr id="347" name="Shape 347"/>
        <p:cNvGrpSpPr/>
        <p:nvPr/>
      </p:nvGrpSpPr>
      <p:grpSpPr>
        <a:xfrm>
          <a:off x="0" y="0"/>
          <a:ext cx="0" cy="0"/>
          <a:chOff x="0" y="0"/>
          <a:chExt cx="0" cy="0"/>
        </a:xfrm>
      </p:grpSpPr>
      <p:sp>
        <p:nvSpPr>
          <p:cNvPr id="348" name="Google Shape;348;p72"/>
          <p:cNvSpPr/>
          <p:nvPr/>
        </p:nvSpPr>
        <p:spPr>
          <a:xfrm rot="-5400000">
            <a:off x="-732929" y="274713"/>
            <a:ext cx="5616771" cy="4680284"/>
          </a:xfrm>
          <a:custGeom>
            <a:rect b="b" l="l" r="r" t="t"/>
            <a:pathLst>
              <a:path extrusionOk="0" h="4992303" w="7995404">
                <a:moveTo>
                  <a:pt x="0" y="0"/>
                </a:moveTo>
                <a:lnTo>
                  <a:pt x="7995404" y="0"/>
                </a:lnTo>
                <a:lnTo>
                  <a:pt x="7995404" y="4992303"/>
                </a:lnTo>
                <a:lnTo>
                  <a:pt x="0" y="4992303"/>
                </a:lnTo>
                <a:lnTo>
                  <a:pt x="0" y="0"/>
                </a:lnTo>
                <a:close/>
              </a:path>
            </a:pathLst>
          </a:custGeom>
          <a:blipFill rotWithShape="1">
            <a:blip r:embed="rId3">
              <a:alphaModFix/>
            </a:blip>
            <a:stretch>
              <a:fillRect b="-30069" l="0" r="0" t="-30079"/>
            </a:stretch>
          </a:blipFill>
          <a:ln>
            <a:noFill/>
          </a:ln>
        </p:spPr>
      </p:sp>
      <p:grpSp>
        <p:nvGrpSpPr>
          <p:cNvPr id="349" name="Google Shape;349;p72"/>
          <p:cNvGrpSpPr/>
          <p:nvPr/>
        </p:nvGrpSpPr>
        <p:grpSpPr>
          <a:xfrm>
            <a:off x="455915" y="733356"/>
            <a:ext cx="3658386" cy="2841319"/>
            <a:chOff x="0" y="9525"/>
            <a:chExt cx="5203223" cy="5388429"/>
          </a:xfrm>
        </p:grpSpPr>
        <p:sp>
          <p:nvSpPr>
            <p:cNvPr id="350" name="Google Shape;350;p72"/>
            <p:cNvSpPr txBox="1"/>
            <p:nvPr/>
          </p:nvSpPr>
          <p:spPr>
            <a:xfrm>
              <a:off x="0" y="1045254"/>
              <a:ext cx="5185200" cy="4352700"/>
            </a:xfrm>
            <a:prstGeom prst="rect">
              <a:avLst/>
            </a:prstGeom>
            <a:noFill/>
            <a:ln>
              <a:noFill/>
            </a:ln>
          </p:spPr>
          <p:txBody>
            <a:bodyPr anchorCtr="0" anchor="t" bIns="0" lIns="0" spcFirstLastPara="1" rIns="0" wrap="square" tIns="0">
              <a:spAutoFit/>
            </a:bodyPr>
            <a:lstStyle/>
            <a:p>
              <a:pPr indent="-158750" lvl="1" marL="330200" marR="0" rtl="0" algn="l">
                <a:lnSpc>
                  <a:spcPct val="149017"/>
                </a:lnSpc>
                <a:spcBef>
                  <a:spcPts val="0"/>
                </a:spcBef>
                <a:spcAft>
                  <a:spcPts val="0"/>
                </a:spcAft>
                <a:buClr>
                  <a:srgbClr val="F5FFE5"/>
                </a:buClr>
                <a:buSzPts val="1500"/>
                <a:buFont typeface="Arial"/>
                <a:buChar char="•"/>
              </a:pPr>
              <a:r>
                <a:rPr b="0" i="0" lang="en" sz="1500" u="none" cap="none" strike="noStrike">
                  <a:solidFill>
                    <a:srgbClr val="F5FFE5"/>
                  </a:solidFill>
                  <a:latin typeface="Lato"/>
                  <a:ea typeface="Lato"/>
                  <a:cs typeface="Lato"/>
                  <a:sym typeface="Lato"/>
                </a:rPr>
                <a:t>40+ groups across Simcoe that share a vision for the future</a:t>
              </a:r>
              <a:endParaRPr sz="1100"/>
            </a:p>
            <a:p>
              <a:pPr indent="-158750" lvl="1" marL="330200" marR="0" rtl="0" algn="l">
                <a:lnSpc>
                  <a:spcPct val="149017"/>
                </a:lnSpc>
                <a:spcBef>
                  <a:spcPts val="0"/>
                </a:spcBef>
                <a:spcAft>
                  <a:spcPts val="0"/>
                </a:spcAft>
                <a:buClr>
                  <a:srgbClr val="F5FFE5"/>
                </a:buClr>
                <a:buSzPts val="1500"/>
                <a:buFont typeface="Arial"/>
                <a:buChar char="•"/>
              </a:pPr>
              <a:r>
                <a:rPr b="0" i="0" lang="en" sz="1500" u="none" cap="none" strike="noStrike">
                  <a:solidFill>
                    <a:srgbClr val="F5FFE5"/>
                  </a:solidFill>
                  <a:latin typeface="Lato"/>
                  <a:ea typeface="Lato"/>
                  <a:cs typeface="Lato"/>
                  <a:sym typeface="Lato"/>
                </a:rPr>
                <a:t>Healthy, equitable communities</a:t>
              </a:r>
              <a:endParaRPr sz="1100"/>
            </a:p>
            <a:p>
              <a:pPr indent="-158750" lvl="1" marL="330200" marR="0" rtl="0" algn="l">
                <a:lnSpc>
                  <a:spcPct val="149017"/>
                </a:lnSpc>
                <a:spcBef>
                  <a:spcPts val="0"/>
                </a:spcBef>
                <a:spcAft>
                  <a:spcPts val="0"/>
                </a:spcAft>
                <a:buClr>
                  <a:srgbClr val="F5FFE5"/>
                </a:buClr>
                <a:buSzPts val="1500"/>
                <a:buFont typeface="Arial"/>
                <a:buChar char="•"/>
              </a:pPr>
              <a:r>
                <a:rPr b="0" i="0" lang="en" sz="1500" u="none" cap="none" strike="noStrike">
                  <a:solidFill>
                    <a:srgbClr val="F5FFE5"/>
                  </a:solidFill>
                  <a:latin typeface="Lato"/>
                  <a:ea typeface="Lato"/>
                  <a:cs typeface="Lato"/>
                  <a:sym typeface="Lato"/>
                </a:rPr>
                <a:t>Protected greenspaces (GB)</a:t>
              </a:r>
              <a:endParaRPr sz="1100"/>
            </a:p>
            <a:p>
              <a:pPr indent="-158750" lvl="1" marL="330200" marR="0" rtl="0" algn="l">
                <a:lnSpc>
                  <a:spcPct val="149017"/>
                </a:lnSpc>
                <a:spcBef>
                  <a:spcPts val="0"/>
                </a:spcBef>
                <a:spcAft>
                  <a:spcPts val="0"/>
                </a:spcAft>
                <a:buClr>
                  <a:srgbClr val="F5FFE5"/>
                </a:buClr>
                <a:buSzPts val="1500"/>
                <a:buFont typeface="Arial"/>
                <a:buChar char="•"/>
              </a:pPr>
              <a:r>
                <a:rPr b="0" i="0" lang="en" sz="1500" u="none" cap="none" strike="noStrike">
                  <a:solidFill>
                    <a:srgbClr val="F5FFE5"/>
                  </a:solidFill>
                  <a:latin typeface="Lato"/>
                  <a:ea typeface="Lato"/>
                  <a:cs typeface="Lato"/>
                  <a:sym typeface="Lato"/>
                </a:rPr>
                <a:t>Local climate leadership</a:t>
              </a:r>
              <a:endParaRPr sz="1100"/>
            </a:p>
            <a:p>
              <a:pPr indent="-158750" lvl="1" marL="330200" marR="0" rtl="0" algn="l">
                <a:lnSpc>
                  <a:spcPct val="149017"/>
                </a:lnSpc>
                <a:spcBef>
                  <a:spcPts val="0"/>
                </a:spcBef>
                <a:spcAft>
                  <a:spcPts val="0"/>
                </a:spcAft>
                <a:buClr>
                  <a:srgbClr val="F5FFE5"/>
                </a:buClr>
                <a:buSzPts val="1500"/>
                <a:buFont typeface="Arial"/>
                <a:buChar char="•"/>
              </a:pPr>
              <a:r>
                <a:rPr b="0" i="0" lang="en" sz="1500" u="none" cap="none" strike="noStrike">
                  <a:solidFill>
                    <a:srgbClr val="F5FFE5"/>
                  </a:solidFill>
                  <a:latin typeface="Lato"/>
                  <a:ea typeface="Lato"/>
                  <a:cs typeface="Lato"/>
                  <a:sym typeface="Lato"/>
                </a:rPr>
                <a:t>Access to clean water, local food</a:t>
              </a:r>
              <a:endParaRPr sz="1100"/>
            </a:p>
            <a:p>
              <a:pPr indent="-158750" lvl="1" marL="330200" marR="0" rtl="0" algn="l">
                <a:lnSpc>
                  <a:spcPct val="149017"/>
                </a:lnSpc>
                <a:spcBef>
                  <a:spcPts val="0"/>
                </a:spcBef>
                <a:spcAft>
                  <a:spcPts val="0"/>
                </a:spcAft>
                <a:buClr>
                  <a:srgbClr val="F5FFE5"/>
                </a:buClr>
                <a:buSzPts val="1500"/>
                <a:buFont typeface="Arial"/>
                <a:buChar char="•"/>
              </a:pPr>
              <a:r>
                <a:rPr b="0" i="0" lang="en" sz="1500" u="none" cap="none" strike="noStrike">
                  <a:solidFill>
                    <a:srgbClr val="F5FFE5"/>
                  </a:solidFill>
                  <a:latin typeface="Lato"/>
                  <a:ea typeface="Lato"/>
                  <a:cs typeface="Lato"/>
                  <a:sym typeface="Lato"/>
                </a:rPr>
                <a:t>Building community power</a:t>
              </a:r>
              <a:endParaRPr sz="1100"/>
            </a:p>
          </p:txBody>
        </p:sp>
        <p:sp>
          <p:nvSpPr>
            <p:cNvPr id="351" name="Google Shape;351;p72"/>
            <p:cNvSpPr txBox="1"/>
            <p:nvPr/>
          </p:nvSpPr>
          <p:spPr>
            <a:xfrm>
              <a:off x="34223" y="9525"/>
              <a:ext cx="5169000" cy="729900"/>
            </a:xfrm>
            <a:prstGeom prst="rect">
              <a:avLst/>
            </a:prstGeom>
            <a:noFill/>
            <a:ln>
              <a:noFill/>
            </a:ln>
          </p:spPr>
          <p:txBody>
            <a:bodyPr anchorCtr="0" anchor="t" bIns="0" lIns="0" spcFirstLastPara="1" rIns="0" wrap="square" tIns="0">
              <a:spAutoFit/>
            </a:bodyPr>
            <a:lstStyle/>
            <a:p>
              <a:pPr indent="0" lvl="0" marL="0" marR="0" rtl="0" algn="l">
                <a:lnSpc>
                  <a:spcPct val="117983"/>
                </a:lnSpc>
                <a:spcBef>
                  <a:spcPts val="0"/>
                </a:spcBef>
                <a:spcAft>
                  <a:spcPts val="0"/>
                </a:spcAft>
                <a:buNone/>
              </a:pPr>
              <a:r>
                <a:rPr b="0" i="0" lang="en" sz="2500" u="none" cap="none" strike="noStrike">
                  <a:solidFill>
                    <a:srgbClr val="FFDC79"/>
                  </a:solidFill>
                  <a:latin typeface="League Spartan"/>
                  <a:ea typeface="League Spartan"/>
                  <a:cs typeface="League Spartan"/>
                  <a:sym typeface="League Spartan"/>
                </a:rPr>
                <a:t>ABOUT SCGC </a:t>
              </a:r>
              <a:endParaRPr sz="1100"/>
            </a:p>
          </p:txBody>
        </p:sp>
      </p:grpSp>
      <p:pic>
        <p:nvPicPr>
          <p:cNvPr id="352" name="Google Shape;352;p72"/>
          <p:cNvPicPr preferRelativeResize="0"/>
          <p:nvPr/>
        </p:nvPicPr>
        <p:blipFill rotWithShape="1">
          <a:blip r:embed="rId4">
            <a:alphaModFix/>
          </a:blip>
          <a:srcRect b="1932" l="0" r="0" t="1941"/>
          <a:stretch/>
        </p:blipFill>
        <p:spPr>
          <a:xfrm>
            <a:off x="4391527" y="-63166"/>
            <a:ext cx="4931478" cy="53262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73"/>
          <p:cNvPicPr preferRelativeResize="0"/>
          <p:nvPr/>
        </p:nvPicPr>
        <p:blipFill rotWithShape="1">
          <a:blip r:embed="rId3">
            <a:alphaModFix/>
          </a:blip>
          <a:srcRect b="0" l="0" r="0" t="0"/>
          <a:stretch/>
        </p:blipFill>
        <p:spPr>
          <a:xfrm>
            <a:off x="103584" y="-210741"/>
            <a:ext cx="8936831" cy="556498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9282"/>
        </a:solidFill>
      </p:bgPr>
    </p:bg>
    <p:spTree>
      <p:nvGrpSpPr>
        <p:cNvPr id="362" name="Shape 362"/>
        <p:cNvGrpSpPr/>
        <p:nvPr/>
      </p:nvGrpSpPr>
      <p:grpSpPr>
        <a:xfrm>
          <a:off x="0" y="0"/>
          <a:ext cx="0" cy="0"/>
          <a:chOff x="0" y="0"/>
          <a:chExt cx="0" cy="0"/>
        </a:xfrm>
      </p:grpSpPr>
      <p:sp>
        <p:nvSpPr>
          <p:cNvPr id="363" name="Google Shape;363;p74"/>
          <p:cNvSpPr txBox="1"/>
          <p:nvPr>
            <p:ph type="title"/>
          </p:nvPr>
        </p:nvSpPr>
        <p:spPr>
          <a:xfrm>
            <a:off x="271069" y="1862869"/>
            <a:ext cx="39864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FDC79"/>
                </a:solidFill>
              </a:rPr>
              <a:t>What Does the Greenbelt Do for Climate Change?</a:t>
            </a:r>
            <a:endParaRPr>
              <a:solidFill>
                <a:srgbClr val="FFDC79"/>
              </a:solidFill>
            </a:endParaRPr>
          </a:p>
        </p:txBody>
      </p:sp>
      <p:sp>
        <p:nvSpPr>
          <p:cNvPr id="364" name="Google Shape;364;p7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fontScale="62500" lnSpcReduction="10000"/>
          </a:bodyPr>
          <a:lstStyle/>
          <a:p>
            <a:pPr indent="-272256" lvl="0" marL="457200" rtl="0" algn="l">
              <a:spcBef>
                <a:spcPts val="0"/>
              </a:spcBef>
              <a:spcAft>
                <a:spcPts val="0"/>
              </a:spcAft>
              <a:buSzPct val="36666"/>
              <a:buFont typeface="Arial"/>
              <a:buChar char="●"/>
            </a:pPr>
            <a:r>
              <a:rPr b="1" lang="en" sz="3000"/>
              <a:t>$69 Million</a:t>
            </a:r>
            <a:r>
              <a:rPr lang="en" sz="3000"/>
              <a:t> per year value in pollution removing activity</a:t>
            </a:r>
            <a:endParaRPr sz="3000"/>
          </a:p>
          <a:p>
            <a:pPr indent="-272256" lvl="0" marL="457200" rtl="0" algn="l">
              <a:spcBef>
                <a:spcPts val="0"/>
              </a:spcBef>
              <a:spcAft>
                <a:spcPts val="0"/>
              </a:spcAft>
              <a:buSzPct val="36666"/>
              <a:buFont typeface="Arial"/>
              <a:buChar char="●"/>
            </a:pPr>
            <a:r>
              <a:rPr b="1" lang="en" sz="3000"/>
              <a:t>$379 million</a:t>
            </a:r>
            <a:r>
              <a:rPr lang="en" sz="3000"/>
              <a:t> per year in flood control costs</a:t>
            </a:r>
            <a:endParaRPr sz="3000"/>
          </a:p>
          <a:p>
            <a:pPr indent="-272256" lvl="0" marL="457200" rtl="0" algn="l">
              <a:spcBef>
                <a:spcPts val="0"/>
              </a:spcBef>
              <a:spcAft>
                <a:spcPts val="0"/>
              </a:spcAft>
              <a:buSzPct val="36666"/>
              <a:buFont typeface="Arial"/>
              <a:buChar char="●"/>
            </a:pPr>
            <a:r>
              <a:rPr b="1" lang="en" sz="3000"/>
              <a:t>$378 million</a:t>
            </a:r>
            <a:r>
              <a:rPr lang="en" sz="3000"/>
              <a:t> per year in averted damage costs</a:t>
            </a:r>
            <a:endParaRPr sz="3000"/>
          </a:p>
          <a:p>
            <a:pPr indent="-272256" lvl="0" marL="457200" rtl="0" algn="l">
              <a:spcBef>
                <a:spcPts val="0"/>
              </a:spcBef>
              <a:spcAft>
                <a:spcPts val="0"/>
              </a:spcAft>
              <a:buSzPct val="36666"/>
              <a:buFont typeface="Arial"/>
              <a:buChar char="●"/>
            </a:pPr>
            <a:r>
              <a:rPr b="1" lang="en" sz="3000"/>
              <a:t>~87 million</a:t>
            </a:r>
            <a:r>
              <a:rPr lang="en" sz="3000"/>
              <a:t> tonnes of carbon stored </a:t>
            </a:r>
            <a:endParaRPr sz="3000"/>
          </a:p>
          <a:p>
            <a:pPr indent="-272256" lvl="0" marL="457200" rtl="0" algn="l">
              <a:spcBef>
                <a:spcPts val="0"/>
              </a:spcBef>
              <a:spcAft>
                <a:spcPts val="0"/>
              </a:spcAft>
              <a:buSzPct val="36666"/>
              <a:buFont typeface="Arial"/>
              <a:buChar char="●"/>
            </a:pPr>
            <a:r>
              <a:rPr b="1" lang="en" sz="3000"/>
              <a:t>~200,000 tonnes</a:t>
            </a:r>
            <a:r>
              <a:rPr lang="en" sz="3000"/>
              <a:t> are sequestered each year  </a:t>
            </a:r>
            <a:endParaRPr sz="3000"/>
          </a:p>
          <a:p>
            <a:pPr indent="-272256" lvl="0" marL="457200" rtl="0" algn="l">
              <a:spcBef>
                <a:spcPts val="0"/>
              </a:spcBef>
              <a:spcAft>
                <a:spcPts val="0"/>
              </a:spcAft>
              <a:buClr>
                <a:srgbClr val="FF0000"/>
              </a:buClr>
              <a:buSzPct val="36666"/>
              <a:buFont typeface="Arial"/>
              <a:buChar char="●"/>
            </a:pPr>
            <a:r>
              <a:rPr lang="en" sz="3000">
                <a:solidFill>
                  <a:srgbClr val="FF0000"/>
                </a:solidFill>
              </a:rPr>
              <a:t>Equivalent to 19 Million cars</a:t>
            </a:r>
            <a:endParaRPr sz="30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9282"/>
        </a:solidFill>
      </p:bgPr>
    </p:bg>
    <p:spTree>
      <p:nvGrpSpPr>
        <p:cNvPr id="368" name="Shape 368"/>
        <p:cNvGrpSpPr/>
        <p:nvPr/>
      </p:nvGrpSpPr>
      <p:grpSpPr>
        <a:xfrm>
          <a:off x="0" y="0"/>
          <a:ext cx="0" cy="0"/>
          <a:chOff x="0" y="0"/>
          <a:chExt cx="0" cy="0"/>
        </a:xfrm>
      </p:grpSpPr>
      <p:sp>
        <p:nvSpPr>
          <p:cNvPr id="369" name="Google Shape;369;p75"/>
          <p:cNvSpPr txBox="1"/>
          <p:nvPr>
            <p:ph type="title"/>
          </p:nvPr>
        </p:nvSpPr>
        <p:spPr>
          <a:xfrm>
            <a:off x="271069" y="1862869"/>
            <a:ext cx="39864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FDC79"/>
                </a:solidFill>
              </a:rPr>
              <a:t>What are the biggest threats to Ontario’s Greenbelt?</a:t>
            </a:r>
            <a:endParaRPr>
              <a:solidFill>
                <a:srgbClr val="FFDC79"/>
              </a:solidFill>
            </a:endParaRPr>
          </a:p>
        </p:txBody>
      </p:sp>
      <p:sp>
        <p:nvSpPr>
          <p:cNvPr id="370" name="Google Shape;370;p7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fontScale="85000" lnSpcReduction="10000"/>
          </a:bodyPr>
          <a:lstStyle/>
          <a:p>
            <a:pPr indent="-287972" lvl="0" marL="457200" rtl="0" algn="l">
              <a:spcBef>
                <a:spcPts val="0"/>
              </a:spcBef>
              <a:spcAft>
                <a:spcPts val="0"/>
              </a:spcAft>
              <a:buSzPct val="36666"/>
              <a:buFont typeface="Arial"/>
              <a:buChar char="●"/>
            </a:pPr>
            <a:r>
              <a:rPr b="1" lang="en" sz="3000"/>
              <a:t>Politics</a:t>
            </a:r>
            <a:endParaRPr b="1" sz="3000"/>
          </a:p>
          <a:p>
            <a:pPr indent="-287972" lvl="0" marL="457200" rtl="0" algn="l">
              <a:spcBef>
                <a:spcPts val="0"/>
              </a:spcBef>
              <a:spcAft>
                <a:spcPts val="0"/>
              </a:spcAft>
              <a:buSzPct val="36666"/>
              <a:buFont typeface="Arial"/>
              <a:buChar char="●"/>
            </a:pPr>
            <a:r>
              <a:rPr b="1" lang="en" sz="3000"/>
              <a:t>Development</a:t>
            </a:r>
            <a:endParaRPr b="1" sz="3000"/>
          </a:p>
          <a:p>
            <a:pPr indent="-390525" lvl="1" marL="914400" rtl="0" algn="l">
              <a:spcBef>
                <a:spcPts val="0"/>
              </a:spcBef>
              <a:spcAft>
                <a:spcPts val="0"/>
              </a:spcAft>
              <a:buSzPct val="100000"/>
              <a:buFont typeface="Arial"/>
              <a:buAutoNum type="alphaLcPeriod"/>
            </a:pPr>
            <a:r>
              <a:rPr b="1" lang="en" sz="3000"/>
              <a:t>Sprawl</a:t>
            </a:r>
            <a:endParaRPr b="1" sz="3000"/>
          </a:p>
          <a:p>
            <a:pPr indent="-390525" lvl="1" marL="914400" rtl="0" algn="l">
              <a:spcBef>
                <a:spcPts val="0"/>
              </a:spcBef>
              <a:spcAft>
                <a:spcPts val="0"/>
              </a:spcAft>
              <a:buSzPct val="100000"/>
              <a:buFont typeface="Arial"/>
              <a:buAutoNum type="alphaLcPeriod"/>
            </a:pPr>
            <a:r>
              <a:rPr b="1" lang="en" sz="3000"/>
              <a:t>Greenbelt highways (413, Bradford Bypass)</a:t>
            </a:r>
            <a:endParaRPr b="1" sz="3000"/>
          </a:p>
          <a:p>
            <a:pPr indent="-287972" lvl="0" marL="457200" rtl="0" algn="l">
              <a:spcBef>
                <a:spcPts val="0"/>
              </a:spcBef>
              <a:spcAft>
                <a:spcPts val="0"/>
              </a:spcAft>
              <a:buSzPct val="36666"/>
              <a:buFont typeface="Arial"/>
              <a:buChar char="●"/>
            </a:pPr>
            <a:r>
              <a:rPr b="1" lang="en" sz="3000"/>
              <a:t>Aggregate</a:t>
            </a:r>
            <a:endParaRPr b="1" sz="3000"/>
          </a:p>
          <a:p>
            <a:pPr indent="0" lvl="0" marL="457200" rtl="0" algn="l">
              <a:spcBef>
                <a:spcPts val="0"/>
              </a:spcBef>
              <a:spcAft>
                <a:spcPts val="0"/>
              </a:spcAft>
              <a:buNone/>
            </a:pPr>
            <a:r>
              <a:t/>
            </a:r>
            <a:endParaRPr b="1" sz="3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76"/>
          <p:cNvPicPr preferRelativeResize="0"/>
          <p:nvPr/>
        </p:nvPicPr>
        <p:blipFill>
          <a:blip r:embed="rId3">
            <a:alphaModFix/>
          </a:blip>
          <a:stretch>
            <a:fillRect/>
          </a:stretch>
        </p:blipFill>
        <p:spPr>
          <a:xfrm>
            <a:off x="6007463" y="423525"/>
            <a:ext cx="2716332" cy="4118138"/>
          </a:xfrm>
          <a:prstGeom prst="rect">
            <a:avLst/>
          </a:prstGeom>
          <a:noFill/>
          <a:ln>
            <a:noFill/>
          </a:ln>
        </p:spPr>
      </p:pic>
      <p:pic>
        <p:nvPicPr>
          <p:cNvPr id="377" name="Google Shape;377;p76"/>
          <p:cNvPicPr preferRelativeResize="0"/>
          <p:nvPr/>
        </p:nvPicPr>
        <p:blipFill>
          <a:blip r:embed="rId4">
            <a:alphaModFix/>
          </a:blip>
          <a:stretch>
            <a:fillRect/>
          </a:stretch>
        </p:blipFill>
        <p:spPr>
          <a:xfrm>
            <a:off x="0" y="1288800"/>
            <a:ext cx="5778862" cy="3854691"/>
          </a:xfrm>
          <a:prstGeom prst="rect">
            <a:avLst/>
          </a:prstGeom>
          <a:noFill/>
          <a:ln>
            <a:noFill/>
          </a:ln>
        </p:spPr>
      </p:pic>
      <p:sp>
        <p:nvSpPr>
          <p:cNvPr id="378" name="Google Shape;378;p76"/>
          <p:cNvSpPr txBox="1"/>
          <p:nvPr/>
        </p:nvSpPr>
        <p:spPr>
          <a:xfrm>
            <a:off x="50156" y="72450"/>
            <a:ext cx="5728800" cy="1008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800">
                <a:solidFill>
                  <a:schemeClr val="dk2"/>
                </a:solidFill>
              </a:rPr>
              <a:t>Affordable housing, climate action and environmental protection are related issues.  They co-benefit one another. </a:t>
            </a:r>
            <a:endParaRPr sz="1800">
              <a:solidFill>
                <a:schemeClr val="dk2"/>
              </a:solidFill>
            </a:endParaRPr>
          </a:p>
        </p:txBody>
      </p:sp>
      <p:sp>
        <p:nvSpPr>
          <p:cNvPr id="379" name="Google Shape;379;p76"/>
          <p:cNvSpPr/>
          <p:nvPr/>
        </p:nvSpPr>
        <p:spPr>
          <a:xfrm>
            <a:off x="6029756" y="1521319"/>
            <a:ext cx="2546400" cy="913800"/>
          </a:xfrm>
          <a:prstGeom prst="ellipse">
            <a:avLst/>
          </a:prstGeom>
          <a:noFill/>
          <a:ln cap="flat" cmpd="sng" w="1905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FE5"/>
        </a:solidFill>
      </p:bgPr>
    </p:bg>
    <p:spTree>
      <p:nvGrpSpPr>
        <p:cNvPr id="383" name="Shape 383"/>
        <p:cNvGrpSpPr/>
        <p:nvPr/>
      </p:nvGrpSpPr>
      <p:grpSpPr>
        <a:xfrm>
          <a:off x="0" y="0"/>
          <a:ext cx="0" cy="0"/>
          <a:chOff x="0" y="0"/>
          <a:chExt cx="0" cy="0"/>
        </a:xfrm>
      </p:grpSpPr>
      <p:sp>
        <p:nvSpPr>
          <p:cNvPr id="384" name="Google Shape;384;p77"/>
          <p:cNvSpPr/>
          <p:nvPr/>
        </p:nvSpPr>
        <p:spPr>
          <a:xfrm>
            <a:off x="553452" y="1534026"/>
            <a:ext cx="3945179" cy="3795071"/>
          </a:xfrm>
          <a:custGeom>
            <a:rect b="b" l="l" r="r" t="t"/>
            <a:pathLst>
              <a:path extrusionOk="0" h="5402237" w="4208191">
                <a:moveTo>
                  <a:pt x="0" y="0"/>
                </a:moveTo>
                <a:lnTo>
                  <a:pt x="4208191" y="0"/>
                </a:lnTo>
                <a:lnTo>
                  <a:pt x="4208191" y="5402237"/>
                </a:lnTo>
                <a:lnTo>
                  <a:pt x="0" y="5402237"/>
                </a:lnTo>
                <a:lnTo>
                  <a:pt x="0" y="0"/>
                </a:lnTo>
                <a:close/>
              </a:path>
            </a:pathLst>
          </a:custGeom>
          <a:blipFill rotWithShape="1">
            <a:blip r:embed="rId3">
              <a:alphaModFix/>
            </a:blip>
            <a:stretch>
              <a:fillRect b="0" l="-14188" r="-14179" t="0"/>
            </a:stretch>
          </a:blipFill>
          <a:ln>
            <a:noFill/>
          </a:ln>
        </p:spPr>
      </p:sp>
      <p:grpSp>
        <p:nvGrpSpPr>
          <p:cNvPr id="385" name="Google Shape;385;p77"/>
          <p:cNvGrpSpPr/>
          <p:nvPr/>
        </p:nvGrpSpPr>
        <p:grpSpPr>
          <a:xfrm>
            <a:off x="733927" y="1964836"/>
            <a:ext cx="3589607" cy="1887311"/>
            <a:chOff x="0" y="0"/>
            <a:chExt cx="5105400" cy="3579197"/>
          </a:xfrm>
        </p:grpSpPr>
        <p:sp>
          <p:nvSpPr>
            <p:cNvPr id="386" name="Google Shape;386;p77"/>
            <p:cNvSpPr txBox="1"/>
            <p:nvPr/>
          </p:nvSpPr>
          <p:spPr>
            <a:xfrm>
              <a:off x="17112" y="0"/>
              <a:ext cx="5082000" cy="1336500"/>
            </a:xfrm>
            <a:prstGeom prst="rect">
              <a:avLst/>
            </a:prstGeom>
            <a:noFill/>
            <a:ln>
              <a:noFill/>
            </a:ln>
          </p:spPr>
          <p:txBody>
            <a:bodyPr anchorCtr="0" anchor="t" bIns="0" lIns="0" spcFirstLastPara="1" rIns="0" wrap="square" tIns="0">
              <a:spAutoFit/>
            </a:bodyPr>
            <a:lstStyle/>
            <a:p>
              <a:pPr indent="0" lvl="0" marL="0" marR="0" rtl="0" algn="ctr">
                <a:lnSpc>
                  <a:spcPct val="118014"/>
                </a:lnSpc>
                <a:spcBef>
                  <a:spcPts val="0"/>
                </a:spcBef>
                <a:spcAft>
                  <a:spcPts val="0"/>
                </a:spcAft>
                <a:buNone/>
              </a:pPr>
              <a:r>
                <a:rPr b="1" i="0" lang="en" sz="2100" u="none" cap="none" strike="noStrike">
                  <a:solidFill>
                    <a:srgbClr val="FFDC79"/>
                  </a:solidFill>
                  <a:latin typeface="League Spartan"/>
                  <a:ea typeface="League Spartan"/>
                  <a:cs typeface="League Spartan"/>
                  <a:sym typeface="League Spartan"/>
                </a:rPr>
                <a:t>WHO HAS THE POWER TO CHANGE THINGS?</a:t>
              </a:r>
              <a:endParaRPr sz="1100"/>
            </a:p>
          </p:txBody>
        </p:sp>
        <p:sp>
          <p:nvSpPr>
            <p:cNvPr id="387" name="Google Shape;387;p77"/>
            <p:cNvSpPr txBox="1"/>
            <p:nvPr/>
          </p:nvSpPr>
          <p:spPr>
            <a:xfrm>
              <a:off x="0" y="2185097"/>
              <a:ext cx="5105400" cy="1394100"/>
            </a:xfrm>
            <a:prstGeom prst="rect">
              <a:avLst/>
            </a:prstGeom>
            <a:noFill/>
            <a:ln>
              <a:noFill/>
            </a:ln>
          </p:spPr>
          <p:txBody>
            <a:bodyPr anchorCtr="0" anchor="t" bIns="0" lIns="0" spcFirstLastPara="1" rIns="0" wrap="square" tIns="0">
              <a:spAutoFit/>
            </a:bodyPr>
            <a:lstStyle/>
            <a:p>
              <a:pPr indent="0" lvl="0" marL="0" marR="0" rtl="0" algn="ctr">
                <a:lnSpc>
                  <a:spcPct val="149008"/>
                </a:lnSpc>
                <a:spcBef>
                  <a:spcPts val="0"/>
                </a:spcBef>
                <a:spcAft>
                  <a:spcPts val="0"/>
                </a:spcAft>
                <a:buNone/>
              </a:pPr>
              <a:r>
                <a:rPr b="0" i="0" lang="en" sz="1200" u="none" cap="none" strike="noStrike">
                  <a:solidFill>
                    <a:srgbClr val="F5FFE5"/>
                  </a:solidFill>
                  <a:latin typeface="Lato"/>
                  <a:ea typeface="Lato"/>
                  <a:cs typeface="Lato"/>
                  <a:sym typeface="Lato"/>
                </a:rPr>
                <a:t>Land use policies are created by province </a:t>
              </a:r>
              <a:r>
                <a:rPr b="1" i="0" lang="en" sz="1200" u="none" cap="none" strike="noStrike">
                  <a:solidFill>
                    <a:srgbClr val="F5FFE5"/>
                  </a:solidFill>
                  <a:latin typeface="Lato"/>
                  <a:ea typeface="Lato"/>
                  <a:cs typeface="Lato"/>
                  <a:sym typeface="Lato"/>
                </a:rPr>
                <a:t>BUT</a:t>
              </a:r>
              <a:r>
                <a:rPr b="0" i="0" lang="en" sz="1200" u="none" cap="none" strike="noStrike">
                  <a:solidFill>
                    <a:srgbClr val="F5FFE5"/>
                  </a:solidFill>
                  <a:latin typeface="Lato"/>
                  <a:ea typeface="Lato"/>
                  <a:cs typeface="Lato"/>
                  <a:sym typeface="Lato"/>
                </a:rPr>
                <a:t> municipalities are the ones that implement the rules </a:t>
              </a:r>
              <a:r>
                <a:rPr b="1" i="0" lang="en" sz="1200" u="none" cap="none" strike="noStrike">
                  <a:solidFill>
                    <a:srgbClr val="F5FFE5"/>
                  </a:solidFill>
                  <a:latin typeface="Lato"/>
                  <a:ea typeface="Lato"/>
                  <a:cs typeface="Lato"/>
                  <a:sym typeface="Lato"/>
                </a:rPr>
                <a:t>AND</a:t>
              </a:r>
              <a:r>
                <a:rPr b="0" i="0" lang="en" sz="1200" u="none" cap="none" strike="noStrike">
                  <a:solidFill>
                    <a:srgbClr val="F5FFE5"/>
                  </a:solidFill>
                  <a:latin typeface="Lato"/>
                  <a:ea typeface="Lato"/>
                  <a:cs typeface="Lato"/>
                  <a:sym typeface="Lato"/>
                </a:rPr>
                <a:t> can exceed provincial guidelines.   </a:t>
              </a:r>
              <a:endParaRPr sz="1100"/>
            </a:p>
          </p:txBody>
        </p:sp>
      </p:grpSp>
      <p:sp>
        <p:nvSpPr>
          <p:cNvPr id="388" name="Google Shape;388;p77"/>
          <p:cNvSpPr/>
          <p:nvPr/>
        </p:nvSpPr>
        <p:spPr>
          <a:xfrm>
            <a:off x="4656221" y="-180474"/>
            <a:ext cx="3945179" cy="3769119"/>
          </a:xfrm>
          <a:custGeom>
            <a:rect b="b" l="l" r="r" t="t"/>
            <a:pathLst>
              <a:path extrusionOk="0" h="5365294" w="4208191">
                <a:moveTo>
                  <a:pt x="0" y="0"/>
                </a:moveTo>
                <a:lnTo>
                  <a:pt x="4208191" y="0"/>
                </a:lnTo>
                <a:lnTo>
                  <a:pt x="4208191" y="5365295"/>
                </a:lnTo>
                <a:lnTo>
                  <a:pt x="0" y="5365295"/>
                </a:lnTo>
                <a:lnTo>
                  <a:pt x="0" y="0"/>
                </a:lnTo>
                <a:close/>
              </a:path>
            </a:pathLst>
          </a:custGeom>
          <a:blipFill rotWithShape="1">
            <a:blip r:embed="rId3">
              <a:alphaModFix/>
            </a:blip>
            <a:stretch>
              <a:fillRect b="0" l="-13749" r="-13749" t="0"/>
            </a:stretch>
          </a:blipFill>
          <a:ln>
            <a:noFill/>
          </a:ln>
        </p:spPr>
      </p:sp>
      <p:grpSp>
        <p:nvGrpSpPr>
          <p:cNvPr id="389" name="Google Shape;389;p77"/>
          <p:cNvGrpSpPr/>
          <p:nvPr/>
        </p:nvGrpSpPr>
        <p:grpSpPr>
          <a:xfrm>
            <a:off x="4816084" y="1320244"/>
            <a:ext cx="3625254" cy="2153538"/>
            <a:chOff x="0" y="0"/>
            <a:chExt cx="5156100" cy="4084085"/>
          </a:xfrm>
        </p:grpSpPr>
        <p:sp>
          <p:nvSpPr>
            <p:cNvPr id="390" name="Google Shape;390;p77"/>
            <p:cNvSpPr txBox="1"/>
            <p:nvPr/>
          </p:nvSpPr>
          <p:spPr>
            <a:xfrm>
              <a:off x="34223" y="0"/>
              <a:ext cx="5118000" cy="1336500"/>
            </a:xfrm>
            <a:prstGeom prst="rect">
              <a:avLst/>
            </a:prstGeom>
            <a:noFill/>
            <a:ln>
              <a:noFill/>
            </a:ln>
          </p:spPr>
          <p:txBody>
            <a:bodyPr anchorCtr="0" anchor="t" bIns="0" lIns="0" spcFirstLastPara="1" rIns="0" wrap="square" tIns="0">
              <a:spAutoFit/>
            </a:bodyPr>
            <a:lstStyle/>
            <a:p>
              <a:pPr indent="0" lvl="0" marL="0" marR="0" rtl="0" algn="ctr">
                <a:lnSpc>
                  <a:spcPct val="118014"/>
                </a:lnSpc>
                <a:spcBef>
                  <a:spcPts val="0"/>
                </a:spcBef>
                <a:spcAft>
                  <a:spcPts val="0"/>
                </a:spcAft>
                <a:buNone/>
              </a:pPr>
              <a:r>
                <a:rPr b="1" i="0" lang="en" sz="2100" u="none" cap="none" strike="noStrike">
                  <a:solidFill>
                    <a:srgbClr val="F5FFE5"/>
                  </a:solidFill>
                  <a:latin typeface="League Spartan"/>
                  <a:ea typeface="League Spartan"/>
                  <a:cs typeface="League Spartan"/>
                  <a:sym typeface="League Spartan"/>
                </a:rPr>
                <a:t>WHERE IS </a:t>
              </a:r>
              <a:r>
                <a:rPr b="1" i="0" lang="en" sz="2100" u="sng" cap="none" strike="noStrike">
                  <a:solidFill>
                    <a:srgbClr val="F5FFE5"/>
                  </a:solidFill>
                  <a:latin typeface="League Spartan"/>
                  <a:ea typeface="League Spartan"/>
                  <a:cs typeface="League Spartan"/>
                  <a:sym typeface="League Spartan"/>
                </a:rPr>
                <a:t>YOUR</a:t>
              </a:r>
              <a:r>
                <a:rPr b="1" i="0" lang="en" sz="2100" u="none" cap="none" strike="noStrike">
                  <a:solidFill>
                    <a:srgbClr val="F5FFE5"/>
                  </a:solidFill>
                  <a:latin typeface="League Spartan"/>
                  <a:ea typeface="League Spartan"/>
                  <a:cs typeface="League Spartan"/>
                  <a:sym typeface="League Spartan"/>
                </a:rPr>
                <a:t> POWER MOST CONCENTRATED?</a:t>
              </a:r>
              <a:endParaRPr sz="1100"/>
            </a:p>
          </p:txBody>
        </p:sp>
        <p:sp>
          <p:nvSpPr>
            <p:cNvPr id="391" name="Google Shape;391;p77"/>
            <p:cNvSpPr txBox="1"/>
            <p:nvPr/>
          </p:nvSpPr>
          <p:spPr>
            <a:xfrm>
              <a:off x="0" y="2167985"/>
              <a:ext cx="5156100" cy="1916100"/>
            </a:xfrm>
            <a:prstGeom prst="rect">
              <a:avLst/>
            </a:prstGeom>
            <a:noFill/>
            <a:ln>
              <a:noFill/>
            </a:ln>
          </p:spPr>
          <p:txBody>
            <a:bodyPr anchorCtr="0" anchor="t" bIns="0" lIns="0" spcFirstLastPara="1" rIns="0" wrap="square" tIns="0">
              <a:spAutoFit/>
            </a:bodyPr>
            <a:lstStyle/>
            <a:p>
              <a:pPr indent="0" lvl="0" marL="0" marR="0" rtl="0" algn="ctr">
                <a:lnSpc>
                  <a:spcPct val="149008"/>
                </a:lnSpc>
                <a:spcBef>
                  <a:spcPts val="0"/>
                </a:spcBef>
                <a:spcAft>
                  <a:spcPts val="0"/>
                </a:spcAft>
                <a:buNone/>
              </a:pPr>
              <a:r>
                <a:rPr b="0" i="0" lang="en" sz="1200" u="none" cap="none" strike="noStrike">
                  <a:solidFill>
                    <a:srgbClr val="FFDC79"/>
                  </a:solidFill>
                  <a:latin typeface="Lato"/>
                  <a:ea typeface="Lato"/>
                  <a:cs typeface="Lato"/>
                  <a:sym typeface="Lato"/>
                </a:rPr>
                <a:t>Local politicians including MPPs are easier to access, live in your community, are in your network</a:t>
              </a:r>
              <a:r>
                <a:rPr lang="en" sz="1200">
                  <a:solidFill>
                    <a:srgbClr val="FFDC79"/>
                  </a:solidFill>
                  <a:latin typeface="Lato"/>
                  <a:ea typeface="Lato"/>
                  <a:cs typeface="Lato"/>
                  <a:sym typeface="Lato"/>
                </a:rPr>
                <a:t>.</a:t>
              </a:r>
              <a:r>
                <a:rPr b="0" i="0" lang="en" sz="1200" u="none" cap="none" strike="noStrike">
                  <a:solidFill>
                    <a:srgbClr val="FFDC79"/>
                  </a:solidFill>
                  <a:latin typeface="Lato"/>
                  <a:ea typeface="Lato"/>
                  <a:cs typeface="Lato"/>
                  <a:sym typeface="Lato"/>
                </a:rPr>
                <a:t> </a:t>
              </a:r>
              <a:r>
                <a:rPr lang="en" sz="1200">
                  <a:solidFill>
                    <a:srgbClr val="FFDC79"/>
                  </a:solidFill>
                  <a:latin typeface="Lato"/>
                  <a:ea typeface="Lato"/>
                  <a:cs typeface="Lato"/>
                  <a:sym typeface="Lato"/>
                </a:rPr>
                <a:t>O</a:t>
              </a:r>
              <a:r>
                <a:rPr b="0" i="0" lang="en" sz="1200" u="none" cap="none" strike="noStrike">
                  <a:solidFill>
                    <a:srgbClr val="FFDC79"/>
                  </a:solidFill>
                  <a:latin typeface="Lato"/>
                  <a:ea typeface="Lato"/>
                  <a:cs typeface="Lato"/>
                  <a:sym typeface="Lato"/>
                </a:rPr>
                <a:t>rganizing is much easier because it's with people you already know or can access.</a:t>
              </a:r>
              <a:endParaRPr sz="11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78"/>
          <p:cNvSpPr txBox="1"/>
          <p:nvPr>
            <p:ph type="title"/>
          </p:nvPr>
        </p:nvSpPr>
        <p:spPr>
          <a:xfrm>
            <a:off x="428625" y="193105"/>
            <a:ext cx="7715100" cy="803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How Can You Help?</a:t>
            </a:r>
            <a:endParaRPr/>
          </a:p>
        </p:txBody>
      </p:sp>
      <p:sp>
        <p:nvSpPr>
          <p:cNvPr id="398" name="Google Shape;398;p78"/>
          <p:cNvSpPr txBox="1"/>
          <p:nvPr>
            <p:ph idx="1" type="body"/>
          </p:nvPr>
        </p:nvSpPr>
        <p:spPr>
          <a:xfrm>
            <a:off x="428625" y="1125141"/>
            <a:ext cx="7715100" cy="3182400"/>
          </a:xfrm>
          <a:prstGeom prst="rect">
            <a:avLst/>
          </a:prstGeom>
        </p:spPr>
        <p:txBody>
          <a:bodyPr anchorCtr="0" anchor="t" bIns="34275" lIns="68575" spcFirstLastPara="1" rIns="68575" wrap="square" tIns="34275">
            <a:normAutofit/>
          </a:bodyPr>
          <a:lstStyle/>
          <a:p>
            <a:pPr indent="-279400" lvl="0" marL="342900" rtl="0" algn="l">
              <a:spcBef>
                <a:spcPts val="300"/>
              </a:spcBef>
              <a:spcAft>
                <a:spcPts val="0"/>
              </a:spcAft>
              <a:buSzPts val="1800"/>
              <a:buFont typeface="Calibri"/>
              <a:buChar char="•"/>
            </a:pPr>
            <a:r>
              <a:rPr lang="en" sz="1800"/>
              <a:t>Host information sessions for your congregation for them to understand local issues</a:t>
            </a:r>
            <a:endParaRPr sz="1800"/>
          </a:p>
          <a:p>
            <a:pPr indent="-279400" lvl="0" marL="342900" marR="0" rtl="0" algn="l">
              <a:lnSpc>
                <a:spcPct val="100000"/>
              </a:lnSpc>
              <a:spcBef>
                <a:spcPts val="0"/>
              </a:spcBef>
              <a:spcAft>
                <a:spcPts val="0"/>
              </a:spcAft>
              <a:buSzPts val="1800"/>
              <a:buFont typeface="Calibri"/>
              <a:buChar char="•"/>
            </a:pPr>
            <a:r>
              <a:rPr lang="en" sz="1800"/>
              <a:t>Connect with local groups who are doing this work and share their action items, support their efforts, offer low-cost/free space for meetings etc.</a:t>
            </a:r>
            <a:endParaRPr sz="1800"/>
          </a:p>
          <a:p>
            <a:pPr indent="-279400" lvl="0" marL="342900" rtl="0" algn="l">
              <a:spcBef>
                <a:spcPts val="0"/>
              </a:spcBef>
              <a:spcAft>
                <a:spcPts val="0"/>
              </a:spcAft>
              <a:buSzPts val="1800"/>
              <a:buFont typeface="Calibri"/>
              <a:buChar char="•"/>
            </a:pPr>
            <a:r>
              <a:rPr lang="en" sz="1800"/>
              <a:t>Organize your own letter writing campaign to officials, write letters to newspapers about the issue</a:t>
            </a:r>
            <a:endParaRPr sz="1800"/>
          </a:p>
          <a:p>
            <a:pPr indent="-279400" lvl="0" marL="342900" rtl="0" algn="l">
              <a:spcBef>
                <a:spcPts val="0"/>
              </a:spcBef>
              <a:spcAft>
                <a:spcPts val="0"/>
              </a:spcAft>
              <a:buSzPts val="1800"/>
              <a:buFont typeface="Calibri"/>
              <a:buChar char="•"/>
            </a:pPr>
            <a:r>
              <a:rPr lang="en" sz="1800"/>
              <a:t>Review and organize some DIY actions with our </a:t>
            </a:r>
            <a:r>
              <a:rPr lang="en" sz="1800" u="sng">
                <a:solidFill>
                  <a:schemeClr val="hlink"/>
                </a:solidFill>
                <a:hlinkClick r:id="rId3"/>
              </a:rPr>
              <a:t>support files</a:t>
            </a:r>
            <a:endParaRPr sz="1800"/>
          </a:p>
          <a:p>
            <a:pPr indent="-279400" lvl="0" marL="342900" rtl="0" algn="l">
              <a:spcBef>
                <a:spcPts val="0"/>
              </a:spcBef>
              <a:spcAft>
                <a:spcPts val="0"/>
              </a:spcAft>
              <a:buSzPts val="1800"/>
              <a:buFont typeface="Calibri"/>
              <a:buChar char="•"/>
            </a:pPr>
            <a:r>
              <a:rPr lang="en" sz="1800"/>
              <a:t>Recognize the power of your voice and your community’s voice - that can be used to influence good governance and compassionate decision making</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sp>
        <p:nvSpPr>
          <p:cNvPr id="403" name="Google Shape;403;p79"/>
          <p:cNvSpPr txBox="1"/>
          <p:nvPr/>
        </p:nvSpPr>
        <p:spPr>
          <a:xfrm>
            <a:off x="1442125" y="175475"/>
            <a:ext cx="63555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400">
                <a:solidFill>
                  <a:schemeClr val="lt1"/>
                </a:solidFill>
              </a:rPr>
              <a:t>www.SimcoeCountyGreenbelt.ca      margaret@simcoecountygreenbelt.ca</a:t>
            </a:r>
            <a:endParaRPr sz="1400">
              <a:solidFill>
                <a:schemeClr val="lt1"/>
              </a:solidFill>
            </a:endParaRPr>
          </a:p>
          <a:p>
            <a:pPr indent="0" lvl="0" marL="0" rtl="0" algn="ctr">
              <a:spcBef>
                <a:spcPts val="0"/>
              </a:spcBef>
              <a:spcAft>
                <a:spcPts val="0"/>
              </a:spcAft>
              <a:buNone/>
            </a:pPr>
            <a:r>
              <a:t/>
            </a:r>
            <a:endParaRPr sz="1400">
              <a:solidFill>
                <a:schemeClr val="lt1"/>
              </a:solidFill>
            </a:endParaRPr>
          </a:p>
          <a:p>
            <a:pPr indent="0" lvl="0" marL="0" rtl="0" algn="ctr">
              <a:spcBef>
                <a:spcPts val="0"/>
              </a:spcBef>
              <a:spcAft>
                <a:spcPts val="0"/>
              </a:spcAft>
              <a:buNone/>
            </a:pPr>
            <a:r>
              <a:rPr lang="en" sz="1400">
                <a:solidFill>
                  <a:schemeClr val="lt1"/>
                </a:solidFill>
              </a:rPr>
              <a:t>Twitter:  @margaretprophet    @scgreenbelt</a:t>
            </a:r>
            <a:endParaRPr sz="1400">
              <a:solidFill>
                <a:schemeClr val="lt1"/>
              </a:solidFill>
            </a:endParaRPr>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80"/>
          <p:cNvSpPr txBox="1"/>
          <p:nvPr>
            <p:ph type="title"/>
          </p:nvPr>
        </p:nvSpPr>
        <p:spPr>
          <a:xfrm>
            <a:off x="1499625" y="445025"/>
            <a:ext cx="7408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Franz Hartmann - Alliance for a Liveable Ontario</a:t>
            </a:r>
            <a:endParaRPr sz="2600"/>
          </a:p>
        </p:txBody>
      </p:sp>
      <p:sp>
        <p:nvSpPr>
          <p:cNvPr id="409" name="Google Shape;409;p80"/>
          <p:cNvSpPr txBox="1"/>
          <p:nvPr>
            <p:ph idx="1" type="body"/>
          </p:nvPr>
        </p:nvSpPr>
        <p:spPr>
          <a:xfrm>
            <a:off x="2065225" y="1162925"/>
            <a:ext cx="6766800" cy="3588600"/>
          </a:xfrm>
          <a:prstGeom prst="rect">
            <a:avLst/>
          </a:prstGeom>
        </p:spPr>
        <p:txBody>
          <a:bodyPr anchorCtr="0" anchor="t" bIns="91425" lIns="91425" spcFirstLastPara="1" rIns="91425" wrap="square" tIns="91425">
            <a:noAutofit/>
          </a:bodyPr>
          <a:lstStyle/>
          <a:p>
            <a:pPr indent="0" lvl="0" marL="0" rtl="0" algn="l">
              <a:spcBef>
                <a:spcPts val="900"/>
              </a:spcBef>
              <a:spcAft>
                <a:spcPts val="0"/>
              </a:spcAft>
              <a:buNone/>
            </a:pPr>
            <a:r>
              <a:rPr lang="en">
                <a:solidFill>
                  <a:schemeClr val="dk1"/>
                </a:solidFill>
              </a:rPr>
              <a:t>Coordinator for the Alliance for a Liveable Ontario (ALO) </a:t>
            </a:r>
            <a:endParaRPr>
              <a:solidFill>
                <a:schemeClr val="dk1"/>
              </a:solidFill>
            </a:endParaRPr>
          </a:p>
          <a:p>
            <a:pPr indent="-342900" lvl="0" marL="457200" rtl="0" algn="l">
              <a:spcBef>
                <a:spcPts val="900"/>
              </a:spcBef>
              <a:spcAft>
                <a:spcPts val="0"/>
              </a:spcAft>
              <a:buClr>
                <a:schemeClr val="dk1"/>
              </a:buClr>
              <a:buSzPts val="1800"/>
              <a:buChar char="●"/>
            </a:pPr>
            <a:r>
              <a:rPr lang="en">
                <a:solidFill>
                  <a:schemeClr val="dk1"/>
                </a:solidFill>
              </a:rPr>
              <a:t>a year-old network of groups and individuals focused on advocating a set of policies that simultaneously solve the housing crisis and protect farmland and natural areas. </a:t>
            </a:r>
            <a:endParaRPr>
              <a:solidFill>
                <a:schemeClr val="dk1"/>
              </a:solidFill>
            </a:endParaRPr>
          </a:p>
          <a:p>
            <a:pPr indent="0" lvl="0" marL="0" rtl="0" algn="l">
              <a:spcBef>
                <a:spcPts val="900"/>
              </a:spcBef>
              <a:spcAft>
                <a:spcPts val="0"/>
              </a:spcAft>
              <a:buNone/>
            </a:pPr>
            <a:r>
              <a:rPr lang="en">
                <a:solidFill>
                  <a:schemeClr val="dk1"/>
                </a:solidFill>
              </a:rPr>
              <a:t>Franz Hartmann</a:t>
            </a:r>
            <a:endParaRPr>
              <a:solidFill>
                <a:schemeClr val="dk1"/>
              </a:solidFill>
            </a:endParaRPr>
          </a:p>
          <a:p>
            <a:pPr indent="-330200" lvl="0" marL="457200" rtl="0" algn="l">
              <a:spcBef>
                <a:spcPts val="900"/>
              </a:spcBef>
              <a:spcAft>
                <a:spcPts val="0"/>
              </a:spcAft>
              <a:buClr>
                <a:schemeClr val="dk1"/>
              </a:buClr>
              <a:buSzPts val="1600"/>
              <a:buChar char="●"/>
            </a:pPr>
            <a:r>
              <a:rPr lang="en" sz="1600">
                <a:solidFill>
                  <a:schemeClr val="dk1"/>
                </a:solidFill>
              </a:rPr>
              <a:t>PhD in urban environmental policy from York University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Worked for City Councillor Jack Layton as environmental advisor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Past Executive Director of the Toronto Environmental Alliance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Past Chair of the Ontario Greenbelt Alliance and then its Coordinator in 2020. </a:t>
            </a:r>
            <a:endParaRPr sz="2700">
              <a:solidFill>
                <a:schemeClr val="dk1"/>
              </a:solidFill>
            </a:endParaRPr>
          </a:p>
        </p:txBody>
      </p:sp>
      <p:pic>
        <p:nvPicPr>
          <p:cNvPr id="410" name="Google Shape;410;p80"/>
          <p:cNvPicPr preferRelativeResize="0"/>
          <p:nvPr/>
        </p:nvPicPr>
        <p:blipFill>
          <a:blip r:embed="rId3">
            <a:alphaModFix/>
          </a:blip>
          <a:stretch>
            <a:fillRect/>
          </a:stretch>
        </p:blipFill>
        <p:spPr>
          <a:xfrm>
            <a:off x="152400" y="1170125"/>
            <a:ext cx="1760425" cy="26590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81"/>
          <p:cNvSpPr txBox="1"/>
          <p:nvPr>
            <p:ph type="ctrTitle"/>
          </p:nvPr>
        </p:nvSpPr>
        <p:spPr>
          <a:xfrm>
            <a:off x="181350" y="1470175"/>
            <a:ext cx="8766300" cy="309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b="1" lang="en" sz="4100"/>
              <a:t>“Committed To Action”</a:t>
            </a:r>
            <a:endParaRPr b="1" sz="2300"/>
          </a:p>
          <a:p>
            <a:pPr indent="0" lvl="0" marL="457200" rtl="0" algn="ctr">
              <a:lnSpc>
                <a:spcPct val="100000"/>
              </a:lnSpc>
              <a:spcBef>
                <a:spcPts val="0"/>
              </a:spcBef>
              <a:spcAft>
                <a:spcPts val="0"/>
              </a:spcAft>
              <a:buSzPts val="5200"/>
              <a:buNone/>
            </a:pPr>
            <a:r>
              <a:rPr b="1" lang="en" sz="2300"/>
              <a:t>Presentation by Franz Hartmann, Coordinator</a:t>
            </a:r>
            <a:endParaRPr b="1" sz="2300"/>
          </a:p>
          <a:p>
            <a:pPr indent="0" lvl="0" marL="457200" rtl="0" algn="ctr">
              <a:lnSpc>
                <a:spcPct val="100000"/>
              </a:lnSpc>
              <a:spcBef>
                <a:spcPts val="0"/>
              </a:spcBef>
              <a:spcAft>
                <a:spcPts val="0"/>
              </a:spcAft>
              <a:buClr>
                <a:schemeClr val="dk1"/>
              </a:buClr>
              <a:buSzPts val="1100"/>
              <a:buFont typeface="Arial"/>
              <a:buNone/>
            </a:pPr>
            <a:r>
              <a:rPr b="1" lang="en" sz="2300"/>
              <a:t>March 9, 2024</a:t>
            </a:r>
            <a:endParaRPr b="1" sz="2300"/>
          </a:p>
        </p:txBody>
      </p:sp>
      <p:pic>
        <p:nvPicPr>
          <p:cNvPr id="416" name="Google Shape;416;p81"/>
          <p:cNvPicPr preferRelativeResize="0"/>
          <p:nvPr/>
        </p:nvPicPr>
        <p:blipFill rotWithShape="1">
          <a:blip r:embed="rId3">
            <a:alphaModFix/>
          </a:blip>
          <a:srcRect b="0" l="0" r="0" t="0"/>
          <a:stretch/>
        </p:blipFill>
        <p:spPr>
          <a:xfrm>
            <a:off x="-7500" y="0"/>
            <a:ext cx="9144000" cy="12045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64"/>
          <p:cNvPicPr preferRelativeResize="0"/>
          <p:nvPr/>
        </p:nvPicPr>
        <p:blipFill>
          <a:blip r:embed="rId3">
            <a:alphaModFix/>
          </a:blip>
          <a:stretch>
            <a:fillRect/>
          </a:stretch>
        </p:blipFill>
        <p:spPr>
          <a:xfrm>
            <a:off x="3813183" y="0"/>
            <a:ext cx="5330816" cy="3998100"/>
          </a:xfrm>
          <a:prstGeom prst="rect">
            <a:avLst/>
          </a:prstGeom>
          <a:noFill/>
          <a:ln>
            <a:noFill/>
          </a:ln>
        </p:spPr>
      </p:pic>
      <p:sp>
        <p:nvSpPr>
          <p:cNvPr id="285" name="Google Shape;285;p64"/>
          <p:cNvSpPr/>
          <p:nvPr/>
        </p:nvSpPr>
        <p:spPr>
          <a:xfrm>
            <a:off x="9550" y="3989925"/>
            <a:ext cx="9144000" cy="11454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4"/>
          <p:cNvSpPr txBox="1"/>
          <p:nvPr/>
        </p:nvSpPr>
        <p:spPr>
          <a:xfrm>
            <a:off x="1317200" y="4087525"/>
            <a:ext cx="7397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3F3F3"/>
                </a:solidFill>
                <a:latin typeface="Lato"/>
                <a:ea typeface="Lato"/>
                <a:cs typeface="Lato"/>
                <a:sym typeface="Lato"/>
              </a:rPr>
              <a:t>A visual symbol indicates to others that  climate action is happening.</a:t>
            </a:r>
            <a:endParaRPr>
              <a:solidFill>
                <a:srgbClr val="F3F3F3"/>
              </a:solidFill>
              <a:latin typeface="Lato"/>
              <a:ea typeface="Lato"/>
              <a:cs typeface="Lato"/>
              <a:sym typeface="Lato"/>
            </a:endParaRPr>
          </a:p>
          <a:p>
            <a:pPr indent="0" lvl="0" marL="0" rtl="0" algn="l">
              <a:spcBef>
                <a:spcPts val="0"/>
              </a:spcBef>
              <a:spcAft>
                <a:spcPts val="0"/>
              </a:spcAft>
              <a:buNone/>
            </a:pPr>
            <a:r>
              <a:t/>
            </a:r>
            <a:endParaRPr>
              <a:solidFill>
                <a:srgbClr val="F3F3F3"/>
              </a:solidFill>
              <a:latin typeface="Lato"/>
              <a:ea typeface="Lato"/>
              <a:cs typeface="Lato"/>
              <a:sym typeface="Lato"/>
            </a:endParaRPr>
          </a:p>
          <a:p>
            <a:pPr indent="0" lvl="0" marL="0" rtl="0" algn="l">
              <a:spcBef>
                <a:spcPts val="0"/>
              </a:spcBef>
              <a:spcAft>
                <a:spcPts val="0"/>
              </a:spcAft>
              <a:buNone/>
            </a:pPr>
            <a:r>
              <a:rPr lang="en">
                <a:solidFill>
                  <a:srgbClr val="F3F3F3"/>
                </a:solidFill>
                <a:latin typeface="Lato"/>
                <a:ea typeface="Lato"/>
                <a:cs typeface="Lato"/>
                <a:sym typeface="Lato"/>
              </a:rPr>
              <a:t>This symbol indicates that the user is working with the air, soil, and water to increase the life by decreasing the heat.   Feel free to use it!</a:t>
            </a:r>
            <a:endParaRPr>
              <a:solidFill>
                <a:srgbClr val="F3F3F3"/>
              </a:solidFill>
              <a:latin typeface="Lato"/>
              <a:ea typeface="Lato"/>
              <a:cs typeface="Lato"/>
              <a:sym typeface="Lato"/>
            </a:endParaRPr>
          </a:p>
        </p:txBody>
      </p:sp>
      <p:sp>
        <p:nvSpPr>
          <p:cNvPr id="287" name="Google Shape;287;p64"/>
          <p:cNvSpPr txBox="1"/>
          <p:nvPr/>
        </p:nvSpPr>
        <p:spPr>
          <a:xfrm>
            <a:off x="1239375" y="1607325"/>
            <a:ext cx="2573700" cy="140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solidFill>
                  <a:schemeClr val="dk1"/>
                </a:solidFill>
                <a:latin typeface="Montserrat"/>
                <a:ea typeface="Montserrat"/>
                <a:cs typeface="Montserrat"/>
                <a:sym typeface="Montserrat"/>
              </a:rPr>
              <a:t>Boozhoo</a:t>
            </a:r>
            <a:endParaRPr sz="2400">
              <a:solidFill>
                <a:schemeClr val="dk1"/>
              </a:solidFill>
              <a:latin typeface="Montserrat"/>
              <a:ea typeface="Montserrat"/>
              <a:cs typeface="Montserrat"/>
              <a:sym typeface="Montserrat"/>
            </a:endParaRPr>
          </a:p>
          <a:p>
            <a:pPr indent="457200" lvl="0" marL="0" rtl="0" algn="l">
              <a:lnSpc>
                <a:spcPct val="115000"/>
              </a:lnSpc>
              <a:spcBef>
                <a:spcPts val="0"/>
              </a:spcBef>
              <a:spcAft>
                <a:spcPts val="0"/>
              </a:spcAft>
              <a:buNone/>
            </a:pPr>
            <a:r>
              <a:rPr lang="en" sz="2400">
                <a:solidFill>
                  <a:schemeClr val="dk1"/>
                </a:solidFill>
                <a:latin typeface="Montserrat"/>
                <a:ea typeface="Montserrat"/>
                <a:cs typeface="Montserrat"/>
                <a:sym typeface="Montserrat"/>
              </a:rPr>
              <a:t>Bienvenue</a:t>
            </a:r>
            <a:endParaRPr sz="2400">
              <a:solidFill>
                <a:schemeClr val="dk1"/>
              </a:solidFill>
              <a:latin typeface="Montserrat"/>
              <a:ea typeface="Montserrat"/>
              <a:cs typeface="Montserrat"/>
              <a:sym typeface="Montserrat"/>
            </a:endParaRPr>
          </a:p>
          <a:p>
            <a:pPr indent="457200" lvl="0" marL="457200" rtl="0" algn="l">
              <a:lnSpc>
                <a:spcPct val="115000"/>
              </a:lnSpc>
              <a:spcBef>
                <a:spcPts val="0"/>
              </a:spcBef>
              <a:spcAft>
                <a:spcPts val="0"/>
              </a:spcAft>
              <a:buNone/>
            </a:pPr>
            <a:r>
              <a:rPr lang="en" sz="2400">
                <a:solidFill>
                  <a:schemeClr val="dk1"/>
                </a:solidFill>
                <a:latin typeface="Montserrat"/>
                <a:ea typeface="Montserrat"/>
                <a:cs typeface="Montserrat"/>
                <a:sym typeface="Montserrat"/>
              </a:rPr>
              <a:t>Welcome</a:t>
            </a:r>
            <a:endParaRPr sz="2400">
              <a:solidFill>
                <a:schemeClr val="dk1"/>
              </a:solidFill>
              <a:latin typeface="Montserrat"/>
              <a:ea typeface="Montserrat"/>
              <a:cs typeface="Montserrat"/>
              <a:sym typeface="Montserrat"/>
            </a:endParaRPr>
          </a:p>
        </p:txBody>
      </p:sp>
      <p:pic>
        <p:nvPicPr>
          <p:cNvPr id="288" name="Google Shape;288;p64"/>
          <p:cNvPicPr preferRelativeResize="0"/>
          <p:nvPr/>
        </p:nvPicPr>
        <p:blipFill rotWithShape="1">
          <a:blip r:embed="rId4">
            <a:alphaModFix/>
          </a:blip>
          <a:srcRect b="0" l="0" r="53305" t="0"/>
          <a:stretch/>
        </p:blipFill>
        <p:spPr>
          <a:xfrm>
            <a:off x="4" y="0"/>
            <a:ext cx="1075976" cy="5143498"/>
          </a:xfrm>
          <a:prstGeom prst="rect">
            <a:avLst/>
          </a:prstGeom>
          <a:noFill/>
          <a:ln>
            <a:noFill/>
          </a:ln>
        </p:spPr>
      </p:pic>
      <p:pic>
        <p:nvPicPr>
          <p:cNvPr id="289" name="Google Shape;289;p64"/>
          <p:cNvPicPr preferRelativeResize="0"/>
          <p:nvPr/>
        </p:nvPicPr>
        <p:blipFill>
          <a:blip r:embed="rId5">
            <a:alphaModFix/>
          </a:blip>
          <a:stretch>
            <a:fillRect/>
          </a:stretch>
        </p:blipFill>
        <p:spPr>
          <a:xfrm>
            <a:off x="0" y="3998100"/>
            <a:ext cx="1153625" cy="1145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82"/>
          <p:cNvSpPr txBox="1"/>
          <p:nvPr>
            <p:ph type="ctrTitle"/>
          </p:nvPr>
        </p:nvSpPr>
        <p:spPr>
          <a:xfrm>
            <a:off x="181350" y="1204600"/>
            <a:ext cx="8766300" cy="309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200"/>
              <a:buNone/>
            </a:pPr>
            <a:r>
              <a:t/>
            </a:r>
            <a:endParaRPr sz="2200"/>
          </a:p>
          <a:p>
            <a:pPr indent="0" lvl="0" marL="0" rtl="0" algn="l">
              <a:lnSpc>
                <a:spcPct val="100000"/>
              </a:lnSpc>
              <a:spcBef>
                <a:spcPts val="0"/>
              </a:spcBef>
              <a:spcAft>
                <a:spcPts val="0"/>
              </a:spcAft>
              <a:buSzPts val="5200"/>
              <a:buNone/>
            </a:pPr>
            <a:r>
              <a:rPr lang="en" sz="2200"/>
              <a:t>“Where we build is fundamental to getting housing right. In fact, the International Panel on Climate Change’s most recent assessment report cites that spatial and land use planning offers high potential to address most of the United Nations’ Sustainable Development Goals (SDGs) and offers the greatest strategy to reduce GHGs from transportation.”</a:t>
            </a:r>
            <a:endParaRPr sz="2200"/>
          </a:p>
          <a:p>
            <a:pPr indent="0" lvl="0" marL="914400" rtl="0" algn="l">
              <a:lnSpc>
                <a:spcPct val="100000"/>
              </a:lnSpc>
              <a:spcBef>
                <a:spcPts val="0"/>
              </a:spcBef>
              <a:spcAft>
                <a:spcPts val="0"/>
              </a:spcAft>
              <a:buSzPts val="5200"/>
              <a:buNone/>
            </a:pPr>
            <a:r>
              <a:rPr lang="en" sz="1800"/>
              <a:t>Cherise Burda, Executive Director, City Building TMU</a:t>
            </a:r>
            <a:endParaRPr sz="1800"/>
          </a:p>
          <a:p>
            <a:pPr indent="0" lvl="0" marL="914400" rtl="0" algn="l">
              <a:lnSpc>
                <a:spcPct val="100000"/>
              </a:lnSpc>
              <a:spcBef>
                <a:spcPts val="0"/>
              </a:spcBef>
              <a:spcAft>
                <a:spcPts val="0"/>
              </a:spcAft>
              <a:buSzPts val="5200"/>
              <a:buNone/>
            </a:pPr>
            <a:r>
              <a:t/>
            </a:r>
            <a:endParaRPr sz="1800"/>
          </a:p>
          <a:p>
            <a:pPr indent="0" lvl="0" marL="0" rtl="0" algn="l">
              <a:lnSpc>
                <a:spcPct val="100000"/>
              </a:lnSpc>
              <a:spcBef>
                <a:spcPts val="0"/>
              </a:spcBef>
              <a:spcAft>
                <a:spcPts val="0"/>
              </a:spcAft>
              <a:buSzPts val="5200"/>
              <a:buNone/>
            </a:pPr>
            <a:r>
              <a:rPr lang="en" sz="1400"/>
              <a:t>From: </a:t>
            </a:r>
            <a:r>
              <a:rPr lang="en" sz="1400" u="sng">
                <a:solidFill>
                  <a:schemeClr val="hlink"/>
                </a:solidFill>
                <a:hlinkClick r:id="rId3"/>
              </a:rPr>
              <a:t>https://www.torontomu.ca/city-building/news-research/2024/03/housing-climate-task-force-blueprint/</a:t>
            </a:r>
            <a:endParaRPr sz="1400"/>
          </a:p>
        </p:txBody>
      </p:sp>
      <p:pic>
        <p:nvPicPr>
          <p:cNvPr id="422" name="Google Shape;422;p82"/>
          <p:cNvPicPr preferRelativeResize="0"/>
          <p:nvPr/>
        </p:nvPicPr>
        <p:blipFill rotWithShape="1">
          <a:blip r:embed="rId4">
            <a:alphaModFix/>
          </a:blip>
          <a:srcRect b="0" l="0" r="0" t="0"/>
          <a:stretch/>
        </p:blipFill>
        <p:spPr>
          <a:xfrm>
            <a:off x="-7500" y="0"/>
            <a:ext cx="9144000" cy="12045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83"/>
          <p:cNvSpPr txBox="1"/>
          <p:nvPr>
            <p:ph type="title"/>
          </p:nvPr>
        </p:nvSpPr>
        <p:spPr>
          <a:xfrm>
            <a:off x="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Two Different Approaches to City Building</a:t>
            </a:r>
            <a:endParaRPr/>
          </a:p>
        </p:txBody>
      </p:sp>
      <p:sp>
        <p:nvSpPr>
          <p:cNvPr id="428" name="Google Shape;428;p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29" name="Google Shape;429;p83"/>
          <p:cNvPicPr preferRelativeResize="0"/>
          <p:nvPr/>
        </p:nvPicPr>
        <p:blipFill rotWithShape="1">
          <a:blip r:embed="rId3">
            <a:alphaModFix/>
          </a:blip>
          <a:srcRect b="0" l="0" r="0" t="0"/>
          <a:stretch/>
        </p:blipFill>
        <p:spPr>
          <a:xfrm>
            <a:off x="1397700" y="496550"/>
            <a:ext cx="5996076" cy="4649524"/>
          </a:xfrm>
          <a:prstGeom prst="rect">
            <a:avLst/>
          </a:prstGeom>
          <a:noFill/>
          <a:ln>
            <a:noFill/>
          </a:ln>
        </p:spPr>
      </p:pic>
      <p:sp>
        <p:nvSpPr>
          <p:cNvPr id="430" name="Google Shape;430;p83"/>
          <p:cNvSpPr txBox="1"/>
          <p:nvPr/>
        </p:nvSpPr>
        <p:spPr>
          <a:xfrm flipH="1" rot="-5400000">
            <a:off x="-1313850" y="2487900"/>
            <a:ext cx="3885600" cy="12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From: https://usa.streetsblog.org/2014/09/03/wowza-scale-maps-of-barcelona-and-atlanta-show-the-waste-of-spraw</a:t>
            </a:r>
            <a:r>
              <a:rPr b="0" i="0" lang="en" sz="1800" u="none" cap="none" strike="noStrike">
                <a:solidFill>
                  <a:schemeClr val="lt2"/>
                </a:solidFill>
                <a:latin typeface="Arial"/>
                <a:ea typeface="Arial"/>
                <a:cs typeface="Arial"/>
                <a:sym typeface="Arial"/>
              </a:rPr>
              <a:t>l</a:t>
            </a:r>
            <a:endParaRPr b="0" i="0" sz="1800" u="none" cap="none" strike="noStrike">
              <a:solidFill>
                <a:schemeClr val="lt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36" name="Google Shape;436;p8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37" name="Google Shape;437;p84"/>
          <p:cNvPicPr preferRelativeResize="0"/>
          <p:nvPr/>
        </p:nvPicPr>
        <p:blipFill rotWithShape="1">
          <a:blip r:embed="rId3">
            <a:alphaModFix/>
          </a:blip>
          <a:srcRect b="0" l="0" r="0" t="0"/>
          <a:stretch/>
        </p:blipFill>
        <p:spPr>
          <a:xfrm>
            <a:off x="-237600" y="-176250"/>
            <a:ext cx="9797537" cy="5319750"/>
          </a:xfrm>
          <a:prstGeom prst="rect">
            <a:avLst/>
          </a:prstGeom>
          <a:noFill/>
          <a:ln>
            <a:noFill/>
          </a:ln>
        </p:spPr>
      </p:pic>
      <p:sp>
        <p:nvSpPr>
          <p:cNvPr id="438" name="Google Shape;438;p84"/>
          <p:cNvSpPr txBox="1"/>
          <p:nvPr/>
        </p:nvSpPr>
        <p:spPr>
          <a:xfrm>
            <a:off x="-237600" y="-176250"/>
            <a:ext cx="9797400" cy="1306500"/>
          </a:xfrm>
          <a:prstGeom prst="rect">
            <a:avLst/>
          </a:prstGeom>
          <a:solidFill>
            <a:schemeClr val="lt1"/>
          </a:solidFill>
          <a:ln>
            <a:noFill/>
          </a:ln>
        </p:spPr>
        <p:txBody>
          <a:bodyPr anchorCtr="0" anchor="ctr" bIns="91425" lIns="91425" spcFirstLastPara="1" rIns="91425" wrap="square" tIns="91425">
            <a:noAutofit/>
          </a:bodyPr>
          <a:lstStyle/>
          <a:p>
            <a:pPr indent="0" lvl="0" marL="571500" marR="701125" rtl="0" algn="l">
              <a:lnSpc>
                <a:spcPct val="100000"/>
              </a:lnSpc>
              <a:spcBef>
                <a:spcPts val="0"/>
              </a:spcBef>
              <a:spcAft>
                <a:spcPts val="0"/>
              </a:spcAft>
              <a:buClr>
                <a:srgbClr val="000000"/>
              </a:buClr>
              <a:buSzPts val="2000"/>
              <a:buFont typeface="Arial"/>
              <a:buNone/>
            </a:pPr>
            <a:r>
              <a:rPr b="0" i="0" lang="en" sz="2000" u="none" cap="none" strike="noStrike">
                <a:solidFill>
                  <a:schemeClr val="dk1"/>
                </a:solidFill>
                <a:latin typeface="Arial"/>
                <a:ea typeface="Arial"/>
                <a:cs typeface="Arial"/>
                <a:sym typeface="Arial"/>
              </a:rPr>
              <a:t>For decades, land speculators, developers and government planning rules have made it easy to push suburban sprawl.</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85"/>
          <p:cNvPicPr preferRelativeResize="0"/>
          <p:nvPr/>
        </p:nvPicPr>
        <p:blipFill rotWithShape="1">
          <a:blip r:embed="rId3">
            <a:alphaModFix/>
          </a:blip>
          <a:srcRect b="0" l="0" r="0" t="0"/>
          <a:stretch/>
        </p:blipFill>
        <p:spPr>
          <a:xfrm>
            <a:off x="3732550" y="1523513"/>
            <a:ext cx="5411451" cy="3619965"/>
          </a:xfrm>
          <a:prstGeom prst="rect">
            <a:avLst/>
          </a:prstGeom>
          <a:noFill/>
          <a:ln>
            <a:noFill/>
          </a:ln>
        </p:spPr>
      </p:pic>
      <p:sp>
        <p:nvSpPr>
          <p:cNvPr id="444" name="Google Shape;444;p85"/>
          <p:cNvSpPr txBox="1"/>
          <p:nvPr>
            <p:ph type="title"/>
          </p:nvPr>
        </p:nvSpPr>
        <p:spPr>
          <a:xfrm>
            <a:off x="311700" y="3109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020"/>
              <a:t>More recently, there has been a push towards building within existing towns and cities (density) and doing so in a way that is sustainable and reduces carbon emissions.</a:t>
            </a:r>
            <a:endParaRPr sz="2020"/>
          </a:p>
        </p:txBody>
      </p:sp>
      <p:pic>
        <p:nvPicPr>
          <p:cNvPr id="445" name="Google Shape;445;p85"/>
          <p:cNvPicPr preferRelativeResize="0"/>
          <p:nvPr/>
        </p:nvPicPr>
        <p:blipFill rotWithShape="1">
          <a:blip r:embed="rId4">
            <a:alphaModFix/>
          </a:blip>
          <a:srcRect b="0" l="14925" r="364" t="0"/>
          <a:stretch/>
        </p:blipFill>
        <p:spPr>
          <a:xfrm>
            <a:off x="0" y="1523488"/>
            <a:ext cx="4600873" cy="3620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86"/>
          <p:cNvSpPr txBox="1"/>
          <p:nvPr>
            <p:ph idx="1" type="body"/>
          </p:nvPr>
        </p:nvSpPr>
        <p:spPr>
          <a:xfrm>
            <a:off x="249725" y="51000"/>
            <a:ext cx="8520600" cy="14193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SzPts val="1800"/>
              <a:buNone/>
            </a:pPr>
            <a:r>
              <a:rPr lang="en" sz="2716">
                <a:solidFill>
                  <a:schemeClr val="dk1"/>
                </a:solidFill>
              </a:rPr>
              <a:t>But the fight continues: two Competing Visions</a:t>
            </a:r>
            <a:endParaRPr sz="2716">
              <a:solidFill>
                <a:schemeClr val="dk1"/>
              </a:solidFill>
            </a:endParaRPr>
          </a:p>
          <a:p>
            <a:pPr indent="0" lvl="0" marL="0" rtl="0" algn="l">
              <a:lnSpc>
                <a:spcPct val="115000"/>
              </a:lnSpc>
              <a:spcBef>
                <a:spcPts val="1200"/>
              </a:spcBef>
              <a:spcAft>
                <a:spcPts val="0"/>
              </a:spcAft>
              <a:buSzPts val="1800"/>
              <a:buNone/>
            </a:pPr>
            <a:r>
              <a:t/>
            </a:r>
            <a:endParaRPr b="1" sz="918">
              <a:solidFill>
                <a:schemeClr val="dk1"/>
              </a:solidFill>
            </a:endParaRPr>
          </a:p>
          <a:p>
            <a:pPr indent="0" lvl="0" marL="0" rtl="0" algn="l">
              <a:lnSpc>
                <a:spcPct val="115000"/>
              </a:lnSpc>
              <a:spcBef>
                <a:spcPts val="1200"/>
              </a:spcBef>
              <a:spcAft>
                <a:spcPts val="1200"/>
              </a:spcAft>
              <a:buSzPts val="1800"/>
              <a:buNone/>
            </a:pPr>
            <a:r>
              <a:rPr b="1" lang="en" sz="2000">
                <a:solidFill>
                  <a:schemeClr val="dk1"/>
                </a:solidFill>
              </a:rPr>
              <a:t>     White Picket Fence       			                Sustainable </a:t>
            </a:r>
            <a:endParaRPr b="1" sz="2000">
              <a:solidFill>
                <a:schemeClr val="dk1"/>
              </a:solidFill>
            </a:endParaRPr>
          </a:p>
        </p:txBody>
      </p:sp>
      <p:pic>
        <p:nvPicPr>
          <p:cNvPr id="451" name="Google Shape;451;p86"/>
          <p:cNvPicPr preferRelativeResize="0"/>
          <p:nvPr/>
        </p:nvPicPr>
        <p:blipFill rotWithShape="1">
          <a:blip r:embed="rId3">
            <a:alphaModFix/>
          </a:blip>
          <a:srcRect b="0" l="0" r="0" t="0"/>
          <a:stretch/>
        </p:blipFill>
        <p:spPr>
          <a:xfrm>
            <a:off x="249725" y="1900325"/>
            <a:ext cx="2674975" cy="3243175"/>
          </a:xfrm>
          <a:prstGeom prst="rect">
            <a:avLst/>
          </a:prstGeom>
          <a:noFill/>
          <a:ln>
            <a:noFill/>
          </a:ln>
        </p:spPr>
      </p:pic>
      <p:pic>
        <p:nvPicPr>
          <p:cNvPr id="452" name="Google Shape;452;p86"/>
          <p:cNvPicPr preferRelativeResize="0"/>
          <p:nvPr/>
        </p:nvPicPr>
        <p:blipFill rotWithShape="1">
          <a:blip r:embed="rId4">
            <a:alphaModFix/>
          </a:blip>
          <a:srcRect b="0" l="9819" r="20440" t="0"/>
          <a:stretch/>
        </p:blipFill>
        <p:spPr>
          <a:xfrm>
            <a:off x="3463525" y="1900325"/>
            <a:ext cx="5354249" cy="3243175"/>
          </a:xfrm>
          <a:prstGeom prst="rect">
            <a:avLst/>
          </a:prstGeom>
          <a:noFill/>
          <a:ln>
            <a:noFill/>
          </a:ln>
        </p:spPr>
      </p:pic>
      <p:sp>
        <p:nvSpPr>
          <p:cNvPr id="453" name="Google Shape;453;p86"/>
          <p:cNvSpPr txBox="1"/>
          <p:nvPr/>
        </p:nvSpPr>
        <p:spPr>
          <a:xfrm>
            <a:off x="2963025" y="3490625"/>
            <a:ext cx="726900" cy="62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vs.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7" name="Shape 457"/>
        <p:cNvGrpSpPr/>
        <p:nvPr/>
      </p:nvGrpSpPr>
      <p:grpSpPr>
        <a:xfrm>
          <a:off x="0" y="0"/>
          <a:ext cx="0" cy="0"/>
          <a:chOff x="0" y="0"/>
          <a:chExt cx="0" cy="0"/>
        </a:xfrm>
      </p:grpSpPr>
      <p:sp>
        <p:nvSpPr>
          <p:cNvPr id="458" name="Google Shape;458;p87"/>
          <p:cNvSpPr txBox="1"/>
          <p:nvPr>
            <p:ph type="ctrTitle"/>
          </p:nvPr>
        </p:nvSpPr>
        <p:spPr>
          <a:xfrm>
            <a:off x="181350" y="1421225"/>
            <a:ext cx="8766300" cy="30912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sz="3000"/>
          </a:p>
          <a:p>
            <a:pPr indent="0" lvl="0" marL="0" rtl="0" algn="ctr">
              <a:lnSpc>
                <a:spcPct val="100000"/>
              </a:lnSpc>
              <a:spcBef>
                <a:spcPts val="0"/>
              </a:spcBef>
              <a:spcAft>
                <a:spcPts val="0"/>
              </a:spcAft>
              <a:buSzPts val="5200"/>
              <a:buNone/>
            </a:pPr>
            <a:r>
              <a:t/>
            </a:r>
            <a:endParaRPr sz="2400"/>
          </a:p>
          <a:p>
            <a:pPr indent="0" lvl="0" marL="0" rtl="0" algn="l">
              <a:lnSpc>
                <a:spcPct val="100000"/>
              </a:lnSpc>
              <a:spcBef>
                <a:spcPts val="0"/>
              </a:spcBef>
              <a:spcAft>
                <a:spcPts val="0"/>
              </a:spcAft>
              <a:buSzPts val="5200"/>
              <a:buNone/>
            </a:pPr>
            <a:r>
              <a:t/>
            </a:r>
            <a:endParaRPr sz="2400">
              <a:solidFill>
                <a:schemeClr val="lt1"/>
              </a:solidFill>
            </a:endParaRPr>
          </a:p>
          <a:p>
            <a:pPr indent="0" lvl="0" marL="0" rtl="0" algn="l">
              <a:lnSpc>
                <a:spcPct val="100000"/>
              </a:lnSpc>
              <a:spcBef>
                <a:spcPts val="0"/>
              </a:spcBef>
              <a:spcAft>
                <a:spcPts val="0"/>
              </a:spcAft>
              <a:buSzPts val="5200"/>
              <a:buNone/>
            </a:pPr>
            <a:r>
              <a:t/>
            </a:r>
            <a:endParaRPr sz="2400">
              <a:solidFill>
                <a:schemeClr val="lt1"/>
              </a:solidFill>
            </a:endParaRPr>
          </a:p>
          <a:p>
            <a:pPr indent="0" lvl="0" marL="0" rtl="0" algn="l">
              <a:lnSpc>
                <a:spcPct val="100000"/>
              </a:lnSpc>
              <a:spcBef>
                <a:spcPts val="0"/>
              </a:spcBef>
              <a:spcAft>
                <a:spcPts val="0"/>
              </a:spcAft>
              <a:buSzPts val="5200"/>
              <a:buNone/>
            </a:pPr>
            <a:r>
              <a:rPr lang="en" sz="2400">
                <a:solidFill>
                  <a:schemeClr val="lt1"/>
                </a:solidFill>
              </a:rPr>
              <a:t>The pro-sprawl side claims we don’t have enough land available for building all the housing we need and they suggest we need to sacrifice important environmental protections in order to address the housing crisis.</a:t>
            </a:r>
            <a:endParaRPr sz="2400">
              <a:solidFill>
                <a:schemeClr val="lt1"/>
              </a:solidFill>
            </a:endParaRPr>
          </a:p>
          <a:p>
            <a:pPr indent="0" lvl="0" marL="0" rtl="0" algn="l">
              <a:lnSpc>
                <a:spcPct val="100000"/>
              </a:lnSpc>
              <a:spcBef>
                <a:spcPts val="0"/>
              </a:spcBef>
              <a:spcAft>
                <a:spcPts val="0"/>
              </a:spcAft>
              <a:buSzPts val="5200"/>
              <a:buNone/>
            </a:pPr>
            <a:r>
              <a:t/>
            </a:r>
            <a:endParaRPr sz="2400">
              <a:solidFill>
                <a:schemeClr val="lt1"/>
              </a:solidFill>
            </a:endParaRPr>
          </a:p>
          <a:p>
            <a:pPr indent="0" lvl="0" marL="0" rtl="0" algn="l">
              <a:lnSpc>
                <a:spcPct val="100000"/>
              </a:lnSpc>
              <a:spcBef>
                <a:spcPts val="0"/>
              </a:spcBef>
              <a:spcAft>
                <a:spcPts val="0"/>
              </a:spcAft>
              <a:buSzPts val="5200"/>
              <a:buNone/>
            </a:pPr>
            <a:r>
              <a:rPr lang="en" sz="2400">
                <a:solidFill>
                  <a:schemeClr val="lt1"/>
                </a:solidFill>
              </a:rPr>
              <a:t>The evidence makes it clear they are wrong: we have more than enough land already set aside to build all the housing we need.</a:t>
            </a:r>
            <a:endParaRPr sz="2400">
              <a:solidFill>
                <a:schemeClr val="lt1"/>
              </a:solidFill>
            </a:endParaRPr>
          </a:p>
          <a:p>
            <a:pPr indent="0" lvl="0" marL="0" rtl="0" algn="ctr">
              <a:lnSpc>
                <a:spcPct val="100000"/>
              </a:lnSpc>
              <a:spcBef>
                <a:spcPts val="0"/>
              </a:spcBef>
              <a:spcAft>
                <a:spcPts val="0"/>
              </a:spcAft>
              <a:buSzPts val="5200"/>
              <a:buNone/>
            </a:pPr>
            <a:r>
              <a:t/>
            </a:r>
            <a:endParaRPr sz="3000"/>
          </a:p>
          <a:p>
            <a:pPr indent="0" lvl="0" marL="0" rtl="0" algn="ctr">
              <a:lnSpc>
                <a:spcPct val="100000"/>
              </a:lnSpc>
              <a:spcBef>
                <a:spcPts val="0"/>
              </a:spcBef>
              <a:spcAft>
                <a:spcPts val="0"/>
              </a:spcAft>
              <a:buSzPts val="5200"/>
              <a:buNone/>
            </a:pPr>
            <a:r>
              <a:t/>
            </a:r>
            <a:endParaRPr sz="3000"/>
          </a:p>
          <a:p>
            <a:pPr indent="0" lvl="0" marL="0" rtl="0" algn="ctr">
              <a:lnSpc>
                <a:spcPct val="100000"/>
              </a:lnSpc>
              <a:spcBef>
                <a:spcPts val="0"/>
              </a:spcBef>
              <a:spcAft>
                <a:spcPts val="0"/>
              </a:spcAft>
              <a:buSzPts val="5200"/>
              <a:buNone/>
            </a:pPr>
            <a:r>
              <a:t/>
            </a:r>
            <a:endParaRPr sz="3000"/>
          </a:p>
        </p:txBody>
      </p:sp>
      <p:pic>
        <p:nvPicPr>
          <p:cNvPr id="459" name="Google Shape;459;p87"/>
          <p:cNvPicPr preferRelativeResize="0"/>
          <p:nvPr/>
        </p:nvPicPr>
        <p:blipFill rotWithShape="1">
          <a:blip r:embed="rId3">
            <a:alphaModFix/>
          </a:blip>
          <a:srcRect b="0" l="0" r="0" t="0"/>
          <a:stretch/>
        </p:blipFill>
        <p:spPr>
          <a:xfrm>
            <a:off x="-7500" y="0"/>
            <a:ext cx="9144000" cy="12045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3" name="Shape 463"/>
        <p:cNvGrpSpPr/>
        <p:nvPr/>
      </p:nvGrpSpPr>
      <p:grpSpPr>
        <a:xfrm>
          <a:off x="0" y="0"/>
          <a:ext cx="0" cy="0"/>
          <a:chOff x="0" y="0"/>
          <a:chExt cx="0" cy="0"/>
        </a:xfrm>
      </p:grpSpPr>
      <p:sp>
        <p:nvSpPr>
          <p:cNvPr id="464" name="Google Shape;464;p88"/>
          <p:cNvSpPr txBox="1"/>
          <p:nvPr>
            <p:ph type="ctrTitle"/>
          </p:nvPr>
        </p:nvSpPr>
        <p:spPr>
          <a:xfrm>
            <a:off x="181350" y="1421225"/>
            <a:ext cx="8852700" cy="3091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t/>
            </a:r>
            <a:endParaRPr sz="3000"/>
          </a:p>
          <a:p>
            <a:pPr indent="0" lvl="0" marL="0" rtl="0" algn="l">
              <a:lnSpc>
                <a:spcPct val="100000"/>
              </a:lnSpc>
              <a:spcBef>
                <a:spcPts val="0"/>
              </a:spcBef>
              <a:spcAft>
                <a:spcPts val="0"/>
              </a:spcAft>
              <a:buSzPts val="5200"/>
              <a:buNone/>
            </a:pPr>
            <a:r>
              <a:rPr lang="en" sz="3000">
                <a:solidFill>
                  <a:schemeClr val="lt1"/>
                </a:solidFill>
              </a:rPr>
              <a:t>We can stop sprawl, build sustainable communities that are climate resilient, protect our farmland, wetlands and natural areas </a:t>
            </a:r>
            <a:r>
              <a:rPr b="1" i="1" lang="en" sz="3000">
                <a:solidFill>
                  <a:schemeClr val="lt1"/>
                </a:solidFill>
              </a:rPr>
              <a:t>and </a:t>
            </a:r>
            <a:r>
              <a:rPr lang="en" sz="3000">
                <a:solidFill>
                  <a:schemeClr val="lt1"/>
                </a:solidFill>
              </a:rPr>
              <a:t>solve the housing crisis. </a:t>
            </a:r>
            <a:endParaRPr sz="3000">
              <a:solidFill>
                <a:schemeClr val="lt1"/>
              </a:solidFill>
            </a:endParaRPr>
          </a:p>
          <a:p>
            <a:pPr indent="0" lvl="0" marL="0" rtl="0" algn="ctr">
              <a:lnSpc>
                <a:spcPct val="100000"/>
              </a:lnSpc>
              <a:spcBef>
                <a:spcPts val="0"/>
              </a:spcBef>
              <a:spcAft>
                <a:spcPts val="0"/>
              </a:spcAft>
              <a:buSzPts val="5200"/>
              <a:buNone/>
            </a:pPr>
            <a:r>
              <a:t/>
            </a:r>
            <a:endParaRPr sz="3000"/>
          </a:p>
          <a:p>
            <a:pPr indent="0" lvl="0" marL="0" rtl="0" algn="ctr">
              <a:lnSpc>
                <a:spcPct val="100000"/>
              </a:lnSpc>
              <a:spcBef>
                <a:spcPts val="0"/>
              </a:spcBef>
              <a:spcAft>
                <a:spcPts val="0"/>
              </a:spcAft>
              <a:buSzPts val="5200"/>
              <a:buNone/>
            </a:pPr>
            <a:r>
              <a:t/>
            </a:r>
            <a:endParaRPr sz="3000"/>
          </a:p>
        </p:txBody>
      </p:sp>
      <p:pic>
        <p:nvPicPr>
          <p:cNvPr id="465" name="Google Shape;465;p88"/>
          <p:cNvPicPr preferRelativeResize="0"/>
          <p:nvPr/>
        </p:nvPicPr>
        <p:blipFill rotWithShape="1">
          <a:blip r:embed="rId3">
            <a:alphaModFix/>
          </a:blip>
          <a:srcRect b="0" l="0" r="0" t="0"/>
          <a:stretch/>
        </p:blipFill>
        <p:spPr>
          <a:xfrm>
            <a:off x="-7500" y="0"/>
            <a:ext cx="9144000" cy="1204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71" name="Google Shape;471;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72" name="Google Shape;472;p89"/>
          <p:cNvPicPr preferRelativeResize="0"/>
          <p:nvPr/>
        </p:nvPicPr>
        <p:blipFill rotWithShape="1">
          <a:blip r:embed="rId3">
            <a:alphaModFix/>
          </a:blip>
          <a:srcRect b="0" l="0" r="0" t="0"/>
          <a:stretch/>
        </p:blipFill>
        <p:spPr>
          <a:xfrm>
            <a:off x="0" y="550518"/>
            <a:ext cx="9144002" cy="40424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78" name="Google Shape;478;p9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79" name="Google Shape;479;p90"/>
          <p:cNvPicPr preferRelativeResize="0"/>
          <p:nvPr/>
        </p:nvPicPr>
        <p:blipFill rotWithShape="1">
          <a:blip r:embed="rId3">
            <a:alphaModFix/>
          </a:blip>
          <a:srcRect b="0" l="0" r="0" t="0"/>
          <a:stretch/>
        </p:blipFill>
        <p:spPr>
          <a:xfrm>
            <a:off x="0" y="406644"/>
            <a:ext cx="9143999" cy="43302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485" name="Google Shape;485;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486" name="Google Shape;486;p91"/>
          <p:cNvPicPr preferRelativeResize="0"/>
          <p:nvPr/>
        </p:nvPicPr>
        <p:blipFill rotWithShape="1">
          <a:blip r:embed="rId3">
            <a:alphaModFix/>
          </a:blip>
          <a:srcRect b="0" l="0" r="0" t="0"/>
          <a:stretch/>
        </p:blipFill>
        <p:spPr>
          <a:xfrm>
            <a:off x="0" y="459723"/>
            <a:ext cx="9144001" cy="42240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65"/>
          <p:cNvSpPr/>
          <p:nvPr/>
        </p:nvSpPr>
        <p:spPr>
          <a:xfrm>
            <a:off x="0" y="0"/>
            <a:ext cx="9144000" cy="1275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65"/>
          <p:cNvPicPr preferRelativeResize="0"/>
          <p:nvPr/>
        </p:nvPicPr>
        <p:blipFill rotWithShape="1">
          <a:blip r:embed="rId3">
            <a:alphaModFix/>
          </a:blip>
          <a:srcRect b="6916" l="0" r="0" t="0"/>
          <a:stretch/>
        </p:blipFill>
        <p:spPr>
          <a:xfrm>
            <a:off x="7763619" y="0"/>
            <a:ext cx="1380381" cy="1275750"/>
          </a:xfrm>
          <a:prstGeom prst="rect">
            <a:avLst/>
          </a:prstGeom>
          <a:noFill/>
          <a:ln>
            <a:noFill/>
          </a:ln>
        </p:spPr>
      </p:pic>
      <p:sp>
        <p:nvSpPr>
          <p:cNvPr id="296" name="Google Shape;296;p65"/>
          <p:cNvSpPr txBox="1"/>
          <p:nvPr>
            <p:ph type="title"/>
          </p:nvPr>
        </p:nvSpPr>
        <p:spPr>
          <a:xfrm>
            <a:off x="579438" y="205979"/>
            <a:ext cx="8107500" cy="85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sz="3000"/>
              <a:t>Sustainability of the Land</a:t>
            </a:r>
            <a:endParaRPr sz="3000"/>
          </a:p>
        </p:txBody>
      </p:sp>
      <p:sp>
        <p:nvSpPr>
          <p:cNvPr id="297" name="Google Shape;297;p65"/>
          <p:cNvSpPr txBox="1"/>
          <p:nvPr>
            <p:ph idx="1" type="body"/>
          </p:nvPr>
        </p:nvSpPr>
        <p:spPr>
          <a:xfrm>
            <a:off x="305875" y="1394250"/>
            <a:ext cx="4033500" cy="3636600"/>
          </a:xfrm>
          <a:prstGeom prst="rect">
            <a:avLst/>
          </a:prstGeom>
        </p:spPr>
        <p:txBody>
          <a:bodyPr anchorCtr="0" anchor="t" bIns="45700" lIns="91425" spcFirstLastPara="1" rIns="91425" wrap="square" tIns="45700">
            <a:normAutofit fontScale="85000" lnSpcReduction="10000"/>
          </a:bodyPr>
          <a:lstStyle/>
          <a:p>
            <a:pPr indent="0" lvl="0" marL="0" rtl="0" algn="l">
              <a:spcBef>
                <a:spcPts val="0"/>
              </a:spcBef>
              <a:spcAft>
                <a:spcPts val="0"/>
              </a:spcAft>
              <a:buNone/>
            </a:pPr>
            <a:r>
              <a:rPr i="1" lang="en">
                <a:solidFill>
                  <a:srgbClr val="F3F3F3"/>
                </a:solidFill>
              </a:rPr>
              <a:t>Think about who walked here before us….</a:t>
            </a:r>
            <a:endParaRPr i="1">
              <a:solidFill>
                <a:srgbClr val="F3F3F3"/>
              </a:solidFill>
            </a:endParaRPr>
          </a:p>
          <a:p>
            <a:pPr indent="-325755" lvl="0" marL="457200" rtl="0" algn="l">
              <a:spcBef>
                <a:spcPts val="0"/>
              </a:spcBef>
              <a:spcAft>
                <a:spcPts val="0"/>
              </a:spcAft>
              <a:buClr>
                <a:schemeClr val="accent4"/>
              </a:buClr>
              <a:buSzPct val="100000"/>
              <a:buChar char="●"/>
            </a:pPr>
            <a:r>
              <a:rPr lang="en" u="sng">
                <a:solidFill>
                  <a:schemeClr val="accent4"/>
                </a:solidFill>
                <a:hlinkClick r:id="rId4">
                  <a:extLst>
                    <a:ext uri="{A12FA001-AC4F-418D-AE19-62706E023703}">
                      <ahyp:hlinkClr val="tx"/>
                    </a:ext>
                  </a:extLst>
                </a:hlinkClick>
              </a:rPr>
              <a:t>Chippewas of Rama First Nations</a:t>
            </a:r>
            <a:r>
              <a:rPr lang="en">
                <a:solidFill>
                  <a:schemeClr val="accent4"/>
                </a:solidFill>
              </a:rPr>
              <a:t> </a:t>
            </a:r>
            <a:r>
              <a:rPr lang="en">
                <a:solidFill>
                  <a:srgbClr val="F3F3F3"/>
                </a:solidFill>
              </a:rPr>
              <a:t>and </a:t>
            </a:r>
            <a:r>
              <a:rPr lang="en">
                <a:solidFill>
                  <a:srgbClr val="F3F3F3"/>
                </a:solidFill>
              </a:rPr>
              <a:t>other</a:t>
            </a:r>
            <a:r>
              <a:rPr lang="en">
                <a:solidFill>
                  <a:schemeClr val="accent4"/>
                </a:solidFill>
              </a:rPr>
              <a:t> </a:t>
            </a:r>
            <a:r>
              <a:rPr lang="en" u="sng">
                <a:solidFill>
                  <a:schemeClr val="accent4"/>
                </a:solidFill>
                <a:hlinkClick r:id="rId5">
                  <a:extLst>
                    <a:ext uri="{A12FA001-AC4F-418D-AE19-62706E023703}">
                      <ahyp:hlinkClr val="tx"/>
                    </a:ext>
                  </a:extLst>
                </a:hlinkClick>
              </a:rPr>
              <a:t>Anishinabek</a:t>
            </a:r>
            <a:r>
              <a:rPr lang="en">
                <a:solidFill>
                  <a:schemeClr val="accent4"/>
                </a:solidFill>
              </a:rPr>
              <a:t> </a:t>
            </a:r>
            <a:r>
              <a:rPr lang="en">
                <a:solidFill>
                  <a:srgbClr val="F3F3F3"/>
                </a:solidFill>
              </a:rPr>
              <a:t>Nations</a:t>
            </a:r>
            <a:r>
              <a:rPr lang="en">
                <a:solidFill>
                  <a:schemeClr val="accent4"/>
                </a:solidFill>
              </a:rPr>
              <a:t>, </a:t>
            </a:r>
            <a:endParaRPr>
              <a:solidFill>
                <a:schemeClr val="accent4"/>
              </a:solidFill>
            </a:endParaRPr>
          </a:p>
          <a:p>
            <a:pPr indent="-325755" lvl="0" marL="457200" rtl="0" algn="l">
              <a:spcBef>
                <a:spcPts val="0"/>
              </a:spcBef>
              <a:spcAft>
                <a:spcPts val="0"/>
              </a:spcAft>
              <a:buClr>
                <a:schemeClr val="accent4"/>
              </a:buClr>
              <a:buSzPct val="100000"/>
              <a:buChar char="●"/>
            </a:pPr>
            <a:r>
              <a:rPr lang="en" u="sng">
                <a:solidFill>
                  <a:schemeClr val="accent4"/>
                </a:solidFill>
                <a:hlinkClick r:id="rId6">
                  <a:extLst>
                    <a:ext uri="{A12FA001-AC4F-418D-AE19-62706E023703}">
                      <ahyp:hlinkClr val="tx"/>
                    </a:ext>
                  </a:extLst>
                </a:hlinkClick>
              </a:rPr>
              <a:t>Huron-Wendat</a:t>
            </a:r>
            <a:r>
              <a:rPr lang="en">
                <a:solidFill>
                  <a:schemeClr val="accent4"/>
                </a:solidFill>
              </a:rPr>
              <a:t>, </a:t>
            </a:r>
            <a:endParaRPr>
              <a:solidFill>
                <a:schemeClr val="accent4"/>
              </a:solidFill>
            </a:endParaRPr>
          </a:p>
          <a:p>
            <a:pPr indent="-325755" lvl="0" marL="457200" rtl="0" algn="l">
              <a:spcBef>
                <a:spcPts val="0"/>
              </a:spcBef>
              <a:spcAft>
                <a:spcPts val="0"/>
              </a:spcAft>
              <a:buClr>
                <a:schemeClr val="accent4"/>
              </a:buClr>
              <a:buSzPct val="100000"/>
              <a:buChar char="●"/>
            </a:pPr>
            <a:r>
              <a:rPr lang="en" u="sng">
                <a:solidFill>
                  <a:schemeClr val="accent4"/>
                </a:solidFill>
                <a:hlinkClick r:id="rId7">
                  <a:extLst>
                    <a:ext uri="{A12FA001-AC4F-418D-AE19-62706E023703}">
                      <ahyp:hlinkClr val="tx"/>
                    </a:ext>
                  </a:extLst>
                </a:hlinkClick>
              </a:rPr>
              <a:t>Mississaugas of the Credit River First Nation</a:t>
            </a:r>
            <a:r>
              <a:rPr lang="en">
                <a:solidFill>
                  <a:schemeClr val="accent4"/>
                </a:solidFill>
              </a:rPr>
              <a:t>.</a:t>
            </a:r>
            <a:endParaRPr>
              <a:solidFill>
                <a:schemeClr val="accent4"/>
              </a:solidFill>
            </a:endParaRPr>
          </a:p>
          <a:p>
            <a:pPr indent="0" lvl="0" marL="0" rtl="0" algn="l">
              <a:spcBef>
                <a:spcPts val="0"/>
              </a:spcBef>
              <a:spcAft>
                <a:spcPts val="0"/>
              </a:spcAft>
              <a:buNone/>
            </a:pPr>
            <a:r>
              <a:t/>
            </a:r>
            <a:endParaRPr>
              <a:solidFill>
                <a:srgbClr val="F3F3F3"/>
              </a:solidFill>
            </a:endParaRPr>
          </a:p>
          <a:p>
            <a:pPr indent="0" lvl="0" marL="0" rtl="0" algn="l">
              <a:spcBef>
                <a:spcPts val="0"/>
              </a:spcBef>
              <a:spcAft>
                <a:spcPts val="0"/>
              </a:spcAft>
              <a:buNone/>
            </a:pPr>
            <a:r>
              <a:rPr i="1" lang="en">
                <a:solidFill>
                  <a:srgbClr val="F3F3F3"/>
                </a:solidFill>
              </a:rPr>
              <a:t>Think about the processes that occurred to uproot those peoples…</a:t>
            </a:r>
            <a:endParaRPr>
              <a:solidFill>
                <a:srgbClr val="F3F3F3"/>
              </a:solidFill>
            </a:endParaRPr>
          </a:p>
          <a:p>
            <a:pPr indent="-325755" lvl="0" marL="457200" rtl="0" algn="l">
              <a:spcBef>
                <a:spcPts val="0"/>
              </a:spcBef>
              <a:spcAft>
                <a:spcPts val="0"/>
              </a:spcAft>
              <a:buClr>
                <a:schemeClr val="accent4"/>
              </a:buClr>
              <a:buSzPct val="100000"/>
              <a:buChar char="●"/>
            </a:pPr>
            <a:r>
              <a:rPr lang="en" u="sng">
                <a:solidFill>
                  <a:schemeClr val="accent4"/>
                </a:solidFill>
                <a:hlinkClick r:id="rId8">
                  <a:extLst>
                    <a:ext uri="{A12FA001-AC4F-418D-AE19-62706E023703}">
                      <ahyp:hlinkClr val="tx"/>
                    </a:ext>
                  </a:extLst>
                </a:hlinkClick>
              </a:rPr>
              <a:t>Toronto Purchase</a:t>
            </a:r>
            <a:endParaRPr>
              <a:solidFill>
                <a:schemeClr val="accent4"/>
              </a:solidFill>
            </a:endParaRPr>
          </a:p>
          <a:p>
            <a:pPr indent="-325755" lvl="0" marL="457200" rtl="0" algn="l">
              <a:spcBef>
                <a:spcPts val="0"/>
              </a:spcBef>
              <a:spcAft>
                <a:spcPts val="0"/>
              </a:spcAft>
              <a:buClr>
                <a:schemeClr val="accent4"/>
              </a:buClr>
              <a:buSzPct val="100000"/>
              <a:buChar char="●"/>
            </a:pPr>
            <a:r>
              <a:rPr lang="en" u="sng">
                <a:solidFill>
                  <a:schemeClr val="accent4"/>
                </a:solidFill>
                <a:hlinkClick r:id="rId9">
                  <a:extLst>
                    <a:ext uri="{A12FA001-AC4F-418D-AE19-62706E023703}">
                      <ahyp:hlinkClr val="tx"/>
                    </a:ext>
                  </a:extLst>
                </a:hlinkClick>
              </a:rPr>
              <a:t>Williams Treaties</a:t>
            </a:r>
            <a:endParaRPr>
              <a:solidFill>
                <a:schemeClr val="accent4"/>
              </a:solidFill>
            </a:endParaRPr>
          </a:p>
          <a:p>
            <a:pPr indent="0" lvl="0" marL="0" rtl="0" algn="l">
              <a:spcBef>
                <a:spcPts val="0"/>
              </a:spcBef>
              <a:spcAft>
                <a:spcPts val="0"/>
              </a:spcAft>
              <a:buNone/>
            </a:pPr>
            <a:r>
              <a:t/>
            </a:r>
            <a:endParaRPr>
              <a:solidFill>
                <a:schemeClr val="accent4"/>
              </a:solidFill>
            </a:endParaRPr>
          </a:p>
          <a:p>
            <a:pPr indent="0" lvl="0" marL="0" rtl="0" algn="l">
              <a:spcBef>
                <a:spcPts val="0"/>
              </a:spcBef>
              <a:spcAft>
                <a:spcPts val="0"/>
              </a:spcAft>
              <a:buNone/>
            </a:pPr>
            <a:r>
              <a:rPr i="1" lang="en">
                <a:solidFill>
                  <a:srgbClr val="F3F3F3"/>
                </a:solidFill>
              </a:rPr>
              <a:t>Think about what we need to do for reconciliation…</a:t>
            </a:r>
            <a:endParaRPr i="1">
              <a:solidFill>
                <a:srgbClr val="F3F3F3"/>
              </a:solidFill>
            </a:endParaRPr>
          </a:p>
        </p:txBody>
      </p:sp>
      <p:sp>
        <p:nvSpPr>
          <p:cNvPr id="298" name="Google Shape;298;p65">
            <a:hlinkClick r:id="rId10"/>
          </p:cNvPr>
          <p:cNvSpPr txBox="1"/>
          <p:nvPr/>
        </p:nvSpPr>
        <p:spPr>
          <a:xfrm>
            <a:off x="4571999" y="1394250"/>
            <a:ext cx="4299600" cy="30270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a:solidFill>
                  <a:schemeClr val="dk1"/>
                </a:solidFill>
                <a:latin typeface="Lato"/>
                <a:ea typeface="Lato"/>
                <a:cs typeface="Lato"/>
                <a:sym typeface="Lato"/>
              </a:rPr>
              <a:t>The </a:t>
            </a:r>
            <a:r>
              <a:rPr lang="en" u="sng">
                <a:solidFill>
                  <a:schemeClr val="hlink"/>
                </a:solidFill>
                <a:latin typeface="Lato"/>
                <a:ea typeface="Lato"/>
                <a:cs typeface="Lato"/>
                <a:sym typeface="Lato"/>
                <a:hlinkClick r:id="rId11"/>
              </a:rPr>
              <a:t>Chippewas of Rama First Nation</a:t>
            </a:r>
            <a:r>
              <a:rPr lang="en">
                <a:solidFill>
                  <a:schemeClr val="dk1"/>
                </a:solidFill>
                <a:latin typeface="Lato"/>
                <a:ea typeface="Lato"/>
                <a:cs typeface="Lato"/>
                <a:sym typeface="Lato"/>
              </a:rPr>
              <a:t> have been known as a caring, sharing people throughout history. </a:t>
            </a:r>
            <a:endParaRPr>
              <a:solidFill>
                <a:schemeClr val="dk1"/>
              </a:solidFill>
              <a:latin typeface="Lato"/>
              <a:ea typeface="Lato"/>
              <a:cs typeface="Lato"/>
              <a:sym typeface="Lato"/>
            </a:endParaRPr>
          </a:p>
          <a:p>
            <a:pPr indent="0" lvl="0" marL="457200" rtl="0" algn="l">
              <a:spcBef>
                <a:spcPts val="1000"/>
              </a:spcBef>
              <a:spcAft>
                <a:spcPts val="0"/>
              </a:spcAft>
              <a:buNone/>
            </a:pPr>
            <a:r>
              <a:rPr lang="en">
                <a:solidFill>
                  <a:schemeClr val="dk1"/>
                </a:solidFill>
                <a:latin typeface="Lato"/>
                <a:ea typeface="Lato"/>
                <a:cs typeface="Lato"/>
                <a:sym typeface="Lato"/>
              </a:rPr>
              <a:t>Our Chippewa territory has been called ‘the gathering place’ where travellers rested before continuing on their journey, where great meetings were held and important agreements signed.  </a:t>
            </a:r>
            <a:endParaRPr>
              <a:solidFill>
                <a:schemeClr val="dk1"/>
              </a:solidFill>
              <a:latin typeface="Lato"/>
              <a:ea typeface="Lato"/>
              <a:cs typeface="Lato"/>
              <a:sym typeface="Lato"/>
            </a:endParaRPr>
          </a:p>
          <a:p>
            <a:pPr indent="0" lvl="0" marL="457200" rtl="0" algn="l">
              <a:spcBef>
                <a:spcPts val="1000"/>
              </a:spcBef>
              <a:spcAft>
                <a:spcPts val="1000"/>
              </a:spcAft>
              <a:buNone/>
            </a:pPr>
            <a:r>
              <a:rPr lang="en">
                <a:solidFill>
                  <a:schemeClr val="dk1"/>
                </a:solidFill>
                <a:latin typeface="Lato"/>
                <a:ea typeface="Lato"/>
                <a:cs typeface="Lato"/>
                <a:sym typeface="Lato"/>
              </a:rPr>
              <a:t>We invite you to learn more about our community, whose pride in Ojibwe traditions and restoring traditional ecological knowledge are at the forefront of community visioning. </a:t>
            </a:r>
            <a:endParaRPr>
              <a:solidFill>
                <a:schemeClr val="dk1"/>
              </a:solidFill>
              <a:latin typeface="Lato"/>
              <a:ea typeface="Lato"/>
              <a:cs typeface="Lato"/>
              <a:sym typeface="Lato"/>
            </a:endParaRPr>
          </a:p>
        </p:txBody>
      </p:sp>
    </p:spTree>
  </p:cSld>
  <p:clrMapOvr>
    <a:masterClrMapping/>
  </p:clrMapOvr>
  <mc:AlternateContent>
    <mc:Choice Requires="p14">
      <p:transition spd="slow" p14:dur="12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Effect filter="fade" transition="in">
                                      <p:cBhvr>
                                        <p:cTn dur="1000"/>
                                        <p:tgtEl>
                                          <p:spTgt spid="2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1" st="1"/>
                                            </p:txEl>
                                          </p:spTgt>
                                        </p:tgtEl>
                                        <p:attrNameLst>
                                          <p:attrName>style.visibility</p:attrName>
                                        </p:attrNameLst>
                                      </p:cBhvr>
                                      <p:to>
                                        <p:strVal val="visible"/>
                                      </p:to>
                                    </p:set>
                                    <p:animEffect filter="fade" transition="in">
                                      <p:cBhvr>
                                        <p:cTn dur="1000"/>
                                        <p:tgtEl>
                                          <p:spTgt spid="2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2" st="2"/>
                                            </p:txEl>
                                          </p:spTgt>
                                        </p:tgtEl>
                                        <p:attrNameLst>
                                          <p:attrName>style.visibility</p:attrName>
                                        </p:attrNameLst>
                                      </p:cBhvr>
                                      <p:to>
                                        <p:strVal val="visible"/>
                                      </p:to>
                                    </p:set>
                                    <p:animEffect filter="fade" transition="in">
                                      <p:cBhvr>
                                        <p:cTn dur="1000"/>
                                        <p:tgtEl>
                                          <p:spTgt spid="2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3" st="3"/>
                                            </p:txEl>
                                          </p:spTgt>
                                        </p:tgtEl>
                                        <p:attrNameLst>
                                          <p:attrName>style.visibility</p:attrName>
                                        </p:attrNameLst>
                                      </p:cBhvr>
                                      <p:to>
                                        <p:strVal val="visible"/>
                                      </p:to>
                                    </p:set>
                                    <p:animEffect filter="fade" transition="in">
                                      <p:cBhvr>
                                        <p:cTn dur="1000"/>
                                        <p:tgtEl>
                                          <p:spTgt spid="2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4" st="4"/>
                                            </p:txEl>
                                          </p:spTgt>
                                        </p:tgtEl>
                                        <p:attrNameLst>
                                          <p:attrName>style.visibility</p:attrName>
                                        </p:attrNameLst>
                                      </p:cBhvr>
                                      <p:to>
                                        <p:strVal val="visible"/>
                                      </p:to>
                                    </p:set>
                                    <p:animEffect filter="fade" transition="in">
                                      <p:cBhvr>
                                        <p:cTn dur="1000"/>
                                        <p:tgtEl>
                                          <p:spTgt spid="2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5" st="5"/>
                                            </p:txEl>
                                          </p:spTgt>
                                        </p:tgtEl>
                                        <p:attrNameLst>
                                          <p:attrName>style.visibility</p:attrName>
                                        </p:attrNameLst>
                                      </p:cBhvr>
                                      <p:to>
                                        <p:strVal val="visible"/>
                                      </p:to>
                                    </p:set>
                                    <p:animEffect filter="fade" transition="in">
                                      <p:cBhvr>
                                        <p:cTn dur="1000"/>
                                        <p:tgtEl>
                                          <p:spTgt spid="29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6" st="6"/>
                                            </p:txEl>
                                          </p:spTgt>
                                        </p:tgtEl>
                                        <p:attrNameLst>
                                          <p:attrName>style.visibility</p:attrName>
                                        </p:attrNameLst>
                                      </p:cBhvr>
                                      <p:to>
                                        <p:strVal val="visible"/>
                                      </p:to>
                                    </p:set>
                                    <p:animEffect filter="fade" transition="in">
                                      <p:cBhvr>
                                        <p:cTn dur="1000"/>
                                        <p:tgtEl>
                                          <p:spTgt spid="29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7" st="7"/>
                                            </p:txEl>
                                          </p:spTgt>
                                        </p:tgtEl>
                                        <p:attrNameLst>
                                          <p:attrName>style.visibility</p:attrName>
                                        </p:attrNameLst>
                                      </p:cBhvr>
                                      <p:to>
                                        <p:strVal val="visible"/>
                                      </p:to>
                                    </p:set>
                                    <p:animEffect filter="fade" transition="in">
                                      <p:cBhvr>
                                        <p:cTn dur="1000"/>
                                        <p:tgtEl>
                                          <p:spTgt spid="29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8" st="8"/>
                                            </p:txEl>
                                          </p:spTgt>
                                        </p:tgtEl>
                                        <p:attrNameLst>
                                          <p:attrName>style.visibility</p:attrName>
                                        </p:attrNameLst>
                                      </p:cBhvr>
                                      <p:to>
                                        <p:strVal val="visible"/>
                                      </p:to>
                                    </p:set>
                                    <p:animEffect filter="fade" transition="in">
                                      <p:cBhvr>
                                        <p:cTn dur="1000"/>
                                        <p:tgtEl>
                                          <p:spTgt spid="29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9" st="9"/>
                                            </p:txEl>
                                          </p:spTgt>
                                        </p:tgtEl>
                                        <p:attrNameLst>
                                          <p:attrName>style.visibility</p:attrName>
                                        </p:attrNameLst>
                                      </p:cBhvr>
                                      <p:to>
                                        <p:strVal val="visible"/>
                                      </p:to>
                                    </p:set>
                                    <p:animEffect filter="fade" transition="in">
                                      <p:cBhvr>
                                        <p:cTn dur="1000"/>
                                        <p:tgtEl>
                                          <p:spTgt spid="29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92"/>
          <p:cNvSpPr txBox="1"/>
          <p:nvPr>
            <p:ph type="ctrTitle"/>
          </p:nvPr>
        </p:nvSpPr>
        <p:spPr>
          <a:xfrm>
            <a:off x="188850" y="1204600"/>
            <a:ext cx="8766300" cy="30912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5200"/>
              <a:buNone/>
            </a:pPr>
            <a:r>
              <a:t/>
            </a:r>
            <a:endParaRPr b="1" sz="2500"/>
          </a:p>
          <a:p>
            <a:pPr indent="0" lvl="0" marL="457200" rtl="0" algn="ctr">
              <a:lnSpc>
                <a:spcPct val="100000"/>
              </a:lnSpc>
              <a:spcBef>
                <a:spcPts val="0"/>
              </a:spcBef>
              <a:spcAft>
                <a:spcPts val="0"/>
              </a:spcAft>
              <a:buSzPts val="5200"/>
              <a:buNone/>
            </a:pPr>
            <a:r>
              <a:rPr b="1" lang="en" sz="2500"/>
              <a:t>Please join us.</a:t>
            </a:r>
            <a:endParaRPr b="1" sz="2500"/>
          </a:p>
          <a:p>
            <a:pPr indent="0" lvl="0" marL="457200" rtl="0" algn="ctr">
              <a:lnSpc>
                <a:spcPct val="100000"/>
              </a:lnSpc>
              <a:spcBef>
                <a:spcPts val="0"/>
              </a:spcBef>
              <a:spcAft>
                <a:spcPts val="0"/>
              </a:spcAft>
              <a:buSzPts val="5200"/>
              <a:buNone/>
            </a:pPr>
            <a:r>
              <a:t/>
            </a:r>
            <a:endParaRPr b="1" sz="2500"/>
          </a:p>
          <a:p>
            <a:pPr indent="0" lvl="0" marL="457200" rtl="0" algn="ctr">
              <a:lnSpc>
                <a:spcPct val="100000"/>
              </a:lnSpc>
              <a:spcBef>
                <a:spcPts val="0"/>
              </a:spcBef>
              <a:spcAft>
                <a:spcPts val="0"/>
              </a:spcAft>
              <a:buSzPts val="5200"/>
              <a:buNone/>
            </a:pPr>
            <a:r>
              <a:rPr b="1" lang="en" sz="2500"/>
              <a:t>Visit: liveableontario.ca</a:t>
            </a:r>
            <a:endParaRPr b="1" sz="2500"/>
          </a:p>
          <a:p>
            <a:pPr indent="0" lvl="0" marL="457200" rtl="0" algn="l">
              <a:lnSpc>
                <a:spcPct val="100000"/>
              </a:lnSpc>
              <a:spcBef>
                <a:spcPts val="0"/>
              </a:spcBef>
              <a:spcAft>
                <a:spcPts val="0"/>
              </a:spcAft>
              <a:buSzPts val="5200"/>
              <a:buNone/>
            </a:pPr>
            <a:r>
              <a:t/>
            </a:r>
            <a:endParaRPr b="1" sz="2500"/>
          </a:p>
          <a:p>
            <a:pPr indent="0" lvl="0" marL="457200" rtl="0" algn="ctr">
              <a:lnSpc>
                <a:spcPct val="100000"/>
              </a:lnSpc>
              <a:spcBef>
                <a:spcPts val="0"/>
              </a:spcBef>
              <a:spcAft>
                <a:spcPts val="0"/>
              </a:spcAft>
              <a:buSzPts val="5200"/>
              <a:buNone/>
            </a:pPr>
            <a:r>
              <a:rPr b="1" lang="en" sz="3100"/>
              <a:t>Thank you. </a:t>
            </a:r>
            <a:endParaRPr b="1" sz="3100"/>
          </a:p>
          <a:p>
            <a:pPr indent="0" lvl="0" marL="457200" rtl="0" algn="ctr">
              <a:lnSpc>
                <a:spcPct val="100000"/>
              </a:lnSpc>
              <a:spcBef>
                <a:spcPts val="0"/>
              </a:spcBef>
              <a:spcAft>
                <a:spcPts val="0"/>
              </a:spcAft>
              <a:buSzPts val="5200"/>
              <a:buNone/>
            </a:pPr>
            <a:r>
              <a:t/>
            </a:r>
            <a:endParaRPr b="1" sz="1700"/>
          </a:p>
        </p:txBody>
      </p:sp>
      <p:pic>
        <p:nvPicPr>
          <p:cNvPr id="492" name="Google Shape;492;p92"/>
          <p:cNvPicPr preferRelativeResize="0"/>
          <p:nvPr/>
        </p:nvPicPr>
        <p:blipFill rotWithShape="1">
          <a:blip r:embed="rId3">
            <a:alphaModFix/>
          </a:blip>
          <a:srcRect b="0" l="0" r="0" t="0"/>
          <a:stretch/>
        </p:blipFill>
        <p:spPr>
          <a:xfrm>
            <a:off x="-7500" y="0"/>
            <a:ext cx="9144000" cy="1204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93"/>
          <p:cNvSpPr/>
          <p:nvPr/>
        </p:nvSpPr>
        <p:spPr>
          <a:xfrm>
            <a:off x="5434350" y="-130475"/>
            <a:ext cx="3709800" cy="5286900"/>
          </a:xfrm>
          <a:prstGeom prst="rect">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8" name="Google Shape;498;p93"/>
          <p:cNvSpPr txBox="1"/>
          <p:nvPr>
            <p:ph type="title"/>
          </p:nvPr>
        </p:nvSpPr>
        <p:spPr>
          <a:xfrm>
            <a:off x="1804422" y="393750"/>
            <a:ext cx="6531900" cy="71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OUR ASK</a:t>
            </a:r>
            <a:endParaRPr sz="3000"/>
          </a:p>
        </p:txBody>
      </p:sp>
      <p:sp>
        <p:nvSpPr>
          <p:cNvPr id="499" name="Google Shape;499;p93"/>
          <p:cNvSpPr txBox="1"/>
          <p:nvPr>
            <p:ph idx="1" type="body"/>
          </p:nvPr>
        </p:nvSpPr>
        <p:spPr>
          <a:xfrm>
            <a:off x="1754450" y="1106100"/>
            <a:ext cx="3606000" cy="370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We would like you to commit to…</a:t>
            </a:r>
            <a:endParaRPr sz="1600"/>
          </a:p>
          <a:p>
            <a:pPr indent="0" lvl="0" marL="0" rtl="0" algn="l">
              <a:spcBef>
                <a:spcPts val="1200"/>
              </a:spcBef>
              <a:spcAft>
                <a:spcPts val="0"/>
              </a:spcAft>
              <a:buNone/>
            </a:pPr>
            <a:r>
              <a:rPr lang="en" sz="1600"/>
              <a:t>…holding a  networking meeting in your church to which you invite </a:t>
            </a:r>
            <a:endParaRPr sz="1600"/>
          </a:p>
          <a:p>
            <a:pPr indent="-330200" lvl="0" marL="457200" rtl="0" algn="l">
              <a:spcBef>
                <a:spcPts val="1200"/>
              </a:spcBef>
              <a:spcAft>
                <a:spcPts val="0"/>
              </a:spcAft>
              <a:buSzPts val="1600"/>
              <a:buChar char="●"/>
            </a:pPr>
            <a:r>
              <a:rPr lang="en" sz="1600"/>
              <a:t>Your mayor</a:t>
            </a:r>
            <a:endParaRPr sz="1600"/>
          </a:p>
          <a:p>
            <a:pPr indent="-330200" lvl="0" marL="457200" rtl="0" algn="l">
              <a:spcBef>
                <a:spcPts val="0"/>
              </a:spcBef>
              <a:spcAft>
                <a:spcPts val="0"/>
              </a:spcAft>
              <a:buSzPts val="1600"/>
              <a:buChar char="●"/>
            </a:pPr>
            <a:r>
              <a:rPr lang="en" sz="1600"/>
              <a:t>Your Councillors</a:t>
            </a:r>
            <a:endParaRPr sz="1600"/>
          </a:p>
          <a:p>
            <a:pPr indent="-330200" lvl="0" marL="457200" rtl="0" algn="l">
              <a:spcBef>
                <a:spcPts val="0"/>
              </a:spcBef>
              <a:spcAft>
                <a:spcPts val="0"/>
              </a:spcAft>
              <a:buSzPts val="1600"/>
              <a:buChar char="●"/>
            </a:pPr>
            <a:r>
              <a:rPr lang="en" sz="1600"/>
              <a:t>Your MPP</a:t>
            </a:r>
            <a:endParaRPr sz="1600"/>
          </a:p>
          <a:p>
            <a:pPr indent="-330200" lvl="0" marL="457200" rtl="0" algn="l">
              <a:spcBef>
                <a:spcPts val="0"/>
              </a:spcBef>
              <a:spcAft>
                <a:spcPts val="0"/>
              </a:spcAft>
              <a:buSzPts val="1600"/>
              <a:buChar char="●"/>
            </a:pPr>
            <a:r>
              <a:rPr lang="en" sz="1600"/>
              <a:t>Your MP</a:t>
            </a:r>
            <a:endParaRPr sz="1600"/>
          </a:p>
          <a:p>
            <a:pPr indent="-330200" lvl="0" marL="457200" rtl="0" algn="l">
              <a:spcBef>
                <a:spcPts val="0"/>
              </a:spcBef>
              <a:spcAft>
                <a:spcPts val="0"/>
              </a:spcAft>
              <a:buSzPts val="1600"/>
              <a:buChar char="●"/>
            </a:pPr>
            <a:r>
              <a:rPr lang="en" sz="1600"/>
              <a:t>Local </a:t>
            </a:r>
            <a:endParaRPr sz="1600"/>
          </a:p>
          <a:p>
            <a:pPr indent="-330200" lvl="1" marL="914400" rtl="0" algn="l">
              <a:spcBef>
                <a:spcPts val="0"/>
              </a:spcBef>
              <a:spcAft>
                <a:spcPts val="0"/>
              </a:spcAft>
              <a:buSzPts val="1600"/>
              <a:buChar char="○"/>
            </a:pPr>
            <a:r>
              <a:rPr lang="en" sz="1600"/>
              <a:t>Engineers/Scientists</a:t>
            </a:r>
            <a:endParaRPr sz="1600"/>
          </a:p>
          <a:p>
            <a:pPr indent="-330200" lvl="1" marL="914400" rtl="0" algn="l">
              <a:spcBef>
                <a:spcPts val="0"/>
              </a:spcBef>
              <a:spcAft>
                <a:spcPts val="0"/>
              </a:spcAft>
              <a:buSzPts val="1600"/>
              <a:buChar char="○"/>
            </a:pPr>
            <a:r>
              <a:rPr lang="en" sz="1600"/>
              <a:t>Contractors</a:t>
            </a:r>
            <a:endParaRPr sz="1600"/>
          </a:p>
          <a:p>
            <a:pPr indent="-330200" lvl="1" marL="914400" rtl="0" algn="l">
              <a:spcBef>
                <a:spcPts val="0"/>
              </a:spcBef>
              <a:spcAft>
                <a:spcPts val="0"/>
              </a:spcAft>
              <a:buSzPts val="1600"/>
              <a:buChar char="○"/>
            </a:pPr>
            <a:r>
              <a:rPr lang="en" sz="1600"/>
              <a:t>Residents </a:t>
            </a:r>
            <a:endParaRPr sz="1600"/>
          </a:p>
        </p:txBody>
      </p:sp>
      <p:pic>
        <p:nvPicPr>
          <p:cNvPr id="500" name="Google Shape;500;p93"/>
          <p:cNvPicPr preferRelativeResize="0"/>
          <p:nvPr/>
        </p:nvPicPr>
        <p:blipFill>
          <a:blip r:embed="rId3">
            <a:alphaModFix/>
          </a:blip>
          <a:stretch>
            <a:fillRect/>
          </a:stretch>
        </p:blipFill>
        <p:spPr>
          <a:xfrm>
            <a:off x="5434425" y="64100"/>
            <a:ext cx="3709650" cy="2474308"/>
          </a:xfrm>
          <a:prstGeom prst="rect">
            <a:avLst/>
          </a:prstGeom>
          <a:noFill/>
          <a:ln>
            <a:noFill/>
          </a:ln>
        </p:spPr>
      </p:pic>
      <p:sp>
        <p:nvSpPr>
          <p:cNvPr id="501" name="Google Shape;501;p93"/>
          <p:cNvSpPr txBox="1"/>
          <p:nvPr/>
        </p:nvSpPr>
        <p:spPr>
          <a:xfrm>
            <a:off x="5980200" y="2278525"/>
            <a:ext cx="3163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rPr>
              <a:t>Photo by</a:t>
            </a:r>
            <a:r>
              <a:rPr lang="en" sz="1100">
                <a:solidFill>
                  <a:schemeClr val="lt1"/>
                </a:solidFill>
                <a:uFill>
                  <a:noFill/>
                </a:uFill>
                <a:hlinkClick r:id="rId4">
                  <a:extLst>
                    <a:ext uri="{A12FA001-AC4F-418D-AE19-62706E023703}">
                      <ahyp:hlinkClr val="tx"/>
                    </a:ext>
                  </a:extLst>
                </a:hlinkClick>
              </a:rPr>
              <a:t> </a:t>
            </a:r>
            <a:r>
              <a:rPr lang="en" sz="1100" u="sng">
                <a:solidFill>
                  <a:schemeClr val="lt1"/>
                </a:solidFill>
                <a:hlinkClick r:id="rId5">
                  <a:extLst>
                    <a:ext uri="{A12FA001-AC4F-418D-AE19-62706E023703}">
                      <ahyp:hlinkClr val="tx"/>
                    </a:ext>
                  </a:extLst>
                </a:hlinkClick>
              </a:rPr>
              <a:t>Brooke Cagle</a:t>
            </a:r>
            <a:r>
              <a:rPr lang="en" sz="1100">
                <a:solidFill>
                  <a:schemeClr val="lt1"/>
                </a:solidFill>
              </a:rPr>
              <a:t> on</a:t>
            </a:r>
            <a:r>
              <a:rPr lang="en" sz="1100">
                <a:solidFill>
                  <a:schemeClr val="lt1"/>
                </a:solidFill>
                <a:uFill>
                  <a:noFill/>
                </a:uFill>
                <a:hlinkClick r:id="rId6">
                  <a:extLst>
                    <a:ext uri="{A12FA001-AC4F-418D-AE19-62706E023703}">
                      <ahyp:hlinkClr val="tx"/>
                    </a:ext>
                  </a:extLst>
                </a:hlinkClick>
              </a:rPr>
              <a:t> </a:t>
            </a:r>
            <a:r>
              <a:rPr lang="en" sz="1100" u="sng">
                <a:solidFill>
                  <a:schemeClr val="lt1"/>
                </a:solidFill>
                <a:hlinkClick r:id="rId7">
                  <a:extLst>
                    <a:ext uri="{A12FA001-AC4F-418D-AE19-62706E023703}">
                      <ahyp:hlinkClr val="tx"/>
                    </a:ext>
                  </a:extLst>
                </a:hlinkClick>
              </a:rPr>
              <a:t>Unsplash</a:t>
            </a:r>
            <a:endParaRPr>
              <a:solidFill>
                <a:schemeClr val="lt1"/>
              </a:solidFill>
              <a:latin typeface="Lato"/>
              <a:ea typeface="Lato"/>
              <a:cs typeface="Lato"/>
              <a:sym typeface="Lato"/>
            </a:endParaRPr>
          </a:p>
        </p:txBody>
      </p:sp>
      <p:pic>
        <p:nvPicPr>
          <p:cNvPr id="502" name="Google Shape;502;p93"/>
          <p:cNvPicPr preferRelativeResize="0"/>
          <p:nvPr/>
        </p:nvPicPr>
        <p:blipFill rotWithShape="1">
          <a:blip r:embed="rId8">
            <a:alphaModFix/>
          </a:blip>
          <a:srcRect b="0" l="0" r="53305" t="0"/>
          <a:stretch/>
        </p:blipFill>
        <p:spPr>
          <a:xfrm>
            <a:off x="4" y="0"/>
            <a:ext cx="1075976" cy="5143498"/>
          </a:xfrm>
          <a:prstGeom prst="rect">
            <a:avLst/>
          </a:prstGeom>
          <a:noFill/>
          <a:ln>
            <a:noFill/>
          </a:ln>
        </p:spPr>
      </p:pic>
      <p:sp>
        <p:nvSpPr>
          <p:cNvPr id="503" name="Google Shape;503;p93"/>
          <p:cNvSpPr txBox="1"/>
          <p:nvPr/>
        </p:nvSpPr>
        <p:spPr>
          <a:xfrm>
            <a:off x="5685350" y="2632525"/>
            <a:ext cx="3063900" cy="2401200"/>
          </a:xfrm>
          <a:prstGeom prst="rect">
            <a:avLst/>
          </a:prstGeom>
          <a:solidFill>
            <a:srgbClr val="5C928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The Social and Ecological Justice Commission has funding available to support these initiatives.  Applications will be available soon on the Ecological Justice tab of the Shining Water Region site.</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94"/>
          <p:cNvSpPr/>
          <p:nvPr/>
        </p:nvSpPr>
        <p:spPr>
          <a:xfrm>
            <a:off x="6489350" y="-130475"/>
            <a:ext cx="2654700" cy="5286900"/>
          </a:xfrm>
          <a:prstGeom prst="rect">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9" name="Google Shape;509;p94"/>
          <p:cNvSpPr txBox="1"/>
          <p:nvPr>
            <p:ph type="title"/>
          </p:nvPr>
        </p:nvSpPr>
        <p:spPr>
          <a:xfrm>
            <a:off x="1428022" y="393600"/>
            <a:ext cx="6531900" cy="71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Networking Time:  1:45-2:20 </a:t>
            </a:r>
            <a:endParaRPr sz="3000"/>
          </a:p>
        </p:txBody>
      </p:sp>
      <p:pic>
        <p:nvPicPr>
          <p:cNvPr id="510" name="Google Shape;510;p94"/>
          <p:cNvPicPr preferRelativeResize="0"/>
          <p:nvPr/>
        </p:nvPicPr>
        <p:blipFill>
          <a:blip r:embed="rId3">
            <a:alphaModFix/>
          </a:blip>
          <a:stretch>
            <a:fillRect/>
          </a:stretch>
        </p:blipFill>
        <p:spPr>
          <a:xfrm>
            <a:off x="6489200" y="1334600"/>
            <a:ext cx="2654802" cy="1770725"/>
          </a:xfrm>
          <a:prstGeom prst="rect">
            <a:avLst/>
          </a:prstGeom>
          <a:noFill/>
          <a:ln>
            <a:noFill/>
          </a:ln>
        </p:spPr>
      </p:pic>
      <p:sp>
        <p:nvSpPr>
          <p:cNvPr id="511" name="Google Shape;511;p94"/>
          <p:cNvSpPr txBox="1"/>
          <p:nvPr/>
        </p:nvSpPr>
        <p:spPr>
          <a:xfrm>
            <a:off x="6592975" y="4674975"/>
            <a:ext cx="3163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rPr>
              <a:t>Photo by</a:t>
            </a:r>
            <a:r>
              <a:rPr lang="en" sz="1100">
                <a:solidFill>
                  <a:schemeClr val="lt1"/>
                </a:solidFill>
                <a:uFill>
                  <a:noFill/>
                </a:uFill>
                <a:hlinkClick r:id="rId4">
                  <a:extLst>
                    <a:ext uri="{A12FA001-AC4F-418D-AE19-62706E023703}">
                      <ahyp:hlinkClr val="tx"/>
                    </a:ext>
                  </a:extLst>
                </a:hlinkClick>
              </a:rPr>
              <a:t> </a:t>
            </a:r>
            <a:r>
              <a:rPr lang="en" sz="1100" u="sng">
                <a:solidFill>
                  <a:schemeClr val="lt1"/>
                </a:solidFill>
                <a:hlinkClick r:id="rId5">
                  <a:extLst>
                    <a:ext uri="{A12FA001-AC4F-418D-AE19-62706E023703}">
                      <ahyp:hlinkClr val="tx"/>
                    </a:ext>
                  </a:extLst>
                </a:hlinkClick>
              </a:rPr>
              <a:t>Brooke Cagle</a:t>
            </a:r>
            <a:r>
              <a:rPr lang="en" sz="1100">
                <a:solidFill>
                  <a:schemeClr val="lt1"/>
                </a:solidFill>
              </a:rPr>
              <a:t> on</a:t>
            </a:r>
            <a:r>
              <a:rPr lang="en" sz="1100">
                <a:solidFill>
                  <a:schemeClr val="lt1"/>
                </a:solidFill>
                <a:uFill>
                  <a:noFill/>
                </a:uFill>
                <a:hlinkClick r:id="rId6">
                  <a:extLst>
                    <a:ext uri="{A12FA001-AC4F-418D-AE19-62706E023703}">
                      <ahyp:hlinkClr val="tx"/>
                    </a:ext>
                  </a:extLst>
                </a:hlinkClick>
              </a:rPr>
              <a:t> </a:t>
            </a:r>
            <a:r>
              <a:rPr lang="en" sz="1100" u="sng">
                <a:solidFill>
                  <a:schemeClr val="lt1"/>
                </a:solidFill>
                <a:hlinkClick r:id="rId7">
                  <a:extLst>
                    <a:ext uri="{A12FA001-AC4F-418D-AE19-62706E023703}">
                      <ahyp:hlinkClr val="tx"/>
                    </a:ext>
                  </a:extLst>
                </a:hlinkClick>
              </a:rPr>
              <a:t>Unsplash</a:t>
            </a:r>
            <a:endParaRPr>
              <a:solidFill>
                <a:schemeClr val="lt1"/>
              </a:solidFill>
              <a:latin typeface="Lato"/>
              <a:ea typeface="Lato"/>
              <a:cs typeface="Lato"/>
              <a:sym typeface="Lato"/>
            </a:endParaRPr>
          </a:p>
        </p:txBody>
      </p:sp>
      <p:sp>
        <p:nvSpPr>
          <p:cNvPr id="512" name="Google Shape;512;p94"/>
          <p:cNvSpPr txBox="1"/>
          <p:nvPr>
            <p:ph idx="1" type="body"/>
          </p:nvPr>
        </p:nvSpPr>
        <p:spPr>
          <a:xfrm>
            <a:off x="1619925" y="1334600"/>
            <a:ext cx="4323900" cy="22725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sz="1600"/>
              <a:t>From your experience</a:t>
            </a:r>
            <a:endParaRPr sz="1600"/>
          </a:p>
          <a:p>
            <a:pPr indent="-330200" lvl="1" marL="914400" rtl="0" algn="l">
              <a:spcBef>
                <a:spcPts val="1200"/>
              </a:spcBef>
              <a:spcAft>
                <a:spcPts val="0"/>
              </a:spcAft>
              <a:buSzPts val="1600"/>
              <a:buChar char="○"/>
            </a:pPr>
            <a:r>
              <a:rPr lang="en" sz="1600"/>
              <a:t>Share whatever you want</a:t>
            </a:r>
            <a:endParaRPr sz="1600"/>
          </a:p>
          <a:p>
            <a:pPr indent="-330200" lvl="1" marL="914400" rtl="0" algn="l">
              <a:spcBef>
                <a:spcPts val="0"/>
              </a:spcBef>
              <a:spcAft>
                <a:spcPts val="0"/>
              </a:spcAft>
              <a:buSzPts val="1600"/>
              <a:buChar char="○"/>
            </a:pPr>
            <a:r>
              <a:rPr lang="en" sz="1600"/>
              <a:t>Help us consider other options to harness community energy for ongoing biosphere crises</a:t>
            </a:r>
            <a:endParaRPr sz="1600"/>
          </a:p>
          <a:p>
            <a:pPr indent="-330200" lvl="1" marL="914400" rtl="0" algn="l">
              <a:spcBef>
                <a:spcPts val="0"/>
              </a:spcBef>
              <a:spcAft>
                <a:spcPts val="0"/>
              </a:spcAft>
              <a:buSzPts val="1600"/>
              <a:buChar char="○"/>
            </a:pPr>
            <a:r>
              <a:rPr lang="en" sz="1600"/>
              <a:t>Help each other solve problems that block community engagement</a:t>
            </a:r>
            <a:endParaRPr sz="1600"/>
          </a:p>
        </p:txBody>
      </p:sp>
      <p:pic>
        <p:nvPicPr>
          <p:cNvPr id="513" name="Google Shape;513;p94"/>
          <p:cNvPicPr preferRelativeResize="0"/>
          <p:nvPr/>
        </p:nvPicPr>
        <p:blipFill rotWithShape="1">
          <a:blip r:embed="rId8">
            <a:alphaModFix/>
          </a:blip>
          <a:srcRect b="0" l="0" r="53305" t="0"/>
          <a:stretch/>
        </p:blipFill>
        <p:spPr>
          <a:xfrm>
            <a:off x="4" y="0"/>
            <a:ext cx="1075976" cy="51434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95"/>
          <p:cNvPicPr preferRelativeResize="0"/>
          <p:nvPr/>
        </p:nvPicPr>
        <p:blipFill rotWithShape="1">
          <a:blip r:embed="rId3">
            <a:alphaModFix/>
          </a:blip>
          <a:srcRect b="0" l="0" r="53305" t="0"/>
          <a:stretch/>
        </p:blipFill>
        <p:spPr>
          <a:xfrm>
            <a:off x="4" y="0"/>
            <a:ext cx="1075976" cy="5143498"/>
          </a:xfrm>
          <a:prstGeom prst="rect">
            <a:avLst/>
          </a:prstGeom>
          <a:noFill/>
          <a:ln>
            <a:noFill/>
          </a:ln>
        </p:spPr>
      </p:pic>
      <p:sp>
        <p:nvSpPr>
          <p:cNvPr id="519" name="Google Shape;519;p95"/>
          <p:cNvSpPr/>
          <p:nvPr/>
        </p:nvSpPr>
        <p:spPr>
          <a:xfrm>
            <a:off x="0" y="3867675"/>
            <a:ext cx="9144000" cy="1275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95"/>
          <p:cNvSpPr txBox="1"/>
          <p:nvPr>
            <p:ph type="title"/>
          </p:nvPr>
        </p:nvSpPr>
        <p:spPr>
          <a:xfrm>
            <a:off x="1869750" y="509825"/>
            <a:ext cx="6936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Your voice is welcomed!</a:t>
            </a:r>
            <a:endParaRPr sz="3000"/>
          </a:p>
        </p:txBody>
      </p:sp>
      <p:sp>
        <p:nvSpPr>
          <p:cNvPr id="521" name="Google Shape;521;p95"/>
          <p:cNvSpPr txBox="1"/>
          <p:nvPr>
            <p:ph idx="1" type="body"/>
          </p:nvPr>
        </p:nvSpPr>
        <p:spPr>
          <a:xfrm>
            <a:off x="1869750" y="1217275"/>
            <a:ext cx="662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Please email us at with input or question or answers:   </a:t>
            </a:r>
            <a:endParaRPr sz="1800"/>
          </a:p>
          <a:p>
            <a:pPr indent="-342900" lvl="0" marL="457200" rtl="0" algn="l">
              <a:spcBef>
                <a:spcPts val="1200"/>
              </a:spcBef>
              <a:spcAft>
                <a:spcPts val="0"/>
              </a:spcAft>
              <a:buSzPts val="1800"/>
              <a:buChar char="●"/>
            </a:pPr>
            <a:r>
              <a:rPr lang="en" sz="1800"/>
              <a:t>Susan Eagle at </a:t>
            </a:r>
            <a:r>
              <a:rPr lang="en" sz="1800" u="sng">
                <a:solidFill>
                  <a:srgbClr val="FFFF00"/>
                </a:solidFill>
                <a:hlinkClick r:id="rId4">
                  <a:extLst>
                    <a:ext uri="{A12FA001-AC4F-418D-AE19-62706E023703}">
                      <ahyp:hlinkClr val="tx"/>
                    </a:ext>
                  </a:extLst>
                </a:hlinkClick>
              </a:rPr>
              <a:t>eagle.susan@ymail.com</a:t>
            </a:r>
            <a:r>
              <a:rPr lang="en" sz="1800"/>
              <a:t>  or </a:t>
            </a:r>
            <a:endParaRPr sz="1800">
              <a:solidFill>
                <a:srgbClr val="FFFF00"/>
              </a:solidFill>
            </a:endParaRPr>
          </a:p>
          <a:p>
            <a:pPr indent="-342900" lvl="0" marL="457200" rtl="0" algn="l">
              <a:spcBef>
                <a:spcPts val="0"/>
              </a:spcBef>
              <a:spcAft>
                <a:spcPts val="0"/>
              </a:spcAft>
              <a:buSzPts val="1800"/>
              <a:buChar char="●"/>
            </a:pPr>
            <a:r>
              <a:rPr lang="en" sz="1800"/>
              <a:t>Esther Collier at </a:t>
            </a:r>
            <a:r>
              <a:rPr lang="en" sz="1800" u="sng">
                <a:solidFill>
                  <a:srgbClr val="FFFF00"/>
                </a:solidFill>
                <a:hlinkClick r:id="rId5">
                  <a:extLst>
                    <a:ext uri="{A12FA001-AC4F-418D-AE19-62706E023703}">
                      <ahyp:hlinkClr val="tx"/>
                    </a:ext>
                  </a:extLst>
                </a:hlinkClick>
              </a:rPr>
              <a:t>targetclimatechange@gmail.com</a:t>
            </a:r>
            <a:endParaRPr>
              <a:solidFill>
                <a:srgbClr val="FFFF00"/>
              </a:solidFill>
            </a:endParaRPr>
          </a:p>
          <a:p>
            <a:pPr indent="0" lvl="0" marL="457200" rtl="0" algn="l">
              <a:spcBef>
                <a:spcPts val="1200"/>
              </a:spcBef>
              <a:spcAft>
                <a:spcPts val="0"/>
              </a:spcAft>
              <a:buNone/>
            </a:pPr>
            <a:r>
              <a:t/>
            </a:r>
            <a:endParaRPr sz="1000">
              <a:solidFill>
                <a:srgbClr val="FFFF00"/>
              </a:solidFill>
            </a:endParaRPr>
          </a:p>
          <a:p>
            <a:pPr indent="0" lvl="0" marL="0" rtl="0" algn="l">
              <a:spcBef>
                <a:spcPts val="1200"/>
              </a:spcBef>
              <a:spcAft>
                <a:spcPts val="1200"/>
              </a:spcAft>
              <a:buNone/>
            </a:pPr>
            <a:r>
              <a:rPr lang="en"/>
              <a:t>S</a:t>
            </a:r>
            <a:r>
              <a:rPr lang="en" sz="1800"/>
              <a:t>lideshow and chat notes will be shared on the Justice tab in the Shining Waters Region website, under Ecological Justice.</a:t>
            </a:r>
            <a:endParaRPr sz="1800"/>
          </a:p>
        </p:txBody>
      </p:sp>
      <p:sp>
        <p:nvSpPr>
          <p:cNvPr id="522" name="Google Shape;522;p95"/>
          <p:cNvSpPr txBox="1"/>
          <p:nvPr/>
        </p:nvSpPr>
        <p:spPr>
          <a:xfrm>
            <a:off x="7186800" y="3882225"/>
            <a:ext cx="1957200" cy="1246800"/>
          </a:xfrm>
          <a:prstGeom prst="rect">
            <a:avLst/>
          </a:prstGeom>
          <a:solidFill>
            <a:srgbClr val="FCE5C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latin typeface="Caveat"/>
                <a:ea typeface="Caveat"/>
                <a:cs typeface="Caveat"/>
                <a:sym typeface="Caveat"/>
              </a:rPr>
              <a:t>Thank you for talking about climate!</a:t>
            </a:r>
            <a:endParaRPr b="1" sz="2300">
              <a:latin typeface="Caveat"/>
              <a:ea typeface="Caveat"/>
              <a:cs typeface="Caveat"/>
              <a:sym typeface="Caveat"/>
            </a:endParaRPr>
          </a:p>
        </p:txBody>
      </p:sp>
      <p:pic>
        <p:nvPicPr>
          <p:cNvPr id="523" name="Google Shape;523;p95"/>
          <p:cNvPicPr preferRelativeResize="0"/>
          <p:nvPr/>
        </p:nvPicPr>
        <p:blipFill rotWithShape="1">
          <a:blip r:embed="rId6">
            <a:alphaModFix/>
          </a:blip>
          <a:srcRect b="6916" l="0" r="0" t="0"/>
          <a:stretch/>
        </p:blipFill>
        <p:spPr>
          <a:xfrm>
            <a:off x="0" y="3953128"/>
            <a:ext cx="1153625" cy="10661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96"/>
          <p:cNvSpPr txBox="1"/>
          <p:nvPr>
            <p:ph type="title"/>
          </p:nvPr>
        </p:nvSpPr>
        <p:spPr>
          <a:xfrm>
            <a:off x="1720425" y="393750"/>
            <a:ext cx="6631200" cy="56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Next Sessions </a:t>
            </a:r>
            <a:endParaRPr sz="3000"/>
          </a:p>
          <a:p>
            <a:pPr indent="0" lvl="0" marL="0" rtl="0" algn="ctr">
              <a:spcBef>
                <a:spcPts val="0"/>
              </a:spcBef>
              <a:spcAft>
                <a:spcPts val="0"/>
              </a:spcAft>
              <a:buNone/>
            </a:pPr>
            <a:r>
              <a:rPr lang="en" sz="3000"/>
              <a:t>April and November 2024</a:t>
            </a:r>
            <a:endParaRPr sz="3000"/>
          </a:p>
        </p:txBody>
      </p:sp>
      <p:sp>
        <p:nvSpPr>
          <p:cNvPr id="529" name="Google Shape;529;p96"/>
          <p:cNvSpPr txBox="1"/>
          <p:nvPr>
            <p:ph idx="1" type="body"/>
          </p:nvPr>
        </p:nvSpPr>
        <p:spPr>
          <a:xfrm>
            <a:off x="1463450" y="1732325"/>
            <a:ext cx="7320000" cy="2209500"/>
          </a:xfrm>
          <a:prstGeom prst="rect">
            <a:avLst/>
          </a:prstGeom>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900">
                <a:solidFill>
                  <a:srgbClr val="00FFFF"/>
                </a:solidFill>
                <a:latin typeface="Montserrat"/>
                <a:ea typeface="Montserrat"/>
                <a:cs typeface="Montserrat"/>
                <a:sym typeface="Montserrat"/>
              </a:rPr>
              <a:t>Near Net Zero by 2030?: Heat Pumps and Geothermal Loops</a:t>
            </a:r>
            <a:endParaRPr b="1" sz="1900">
              <a:solidFill>
                <a:srgbClr val="00FFFF"/>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2000">
                <a:solidFill>
                  <a:srgbClr val="F3F3F3"/>
                </a:solidFill>
              </a:rPr>
              <a:t>Saturday, April 13, 2023 at 1 p.m. on Zoom</a:t>
            </a:r>
            <a:endParaRPr b="1" sz="2000">
              <a:solidFill>
                <a:srgbClr val="F3F3F3"/>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900"/>
          </a:p>
          <a:p>
            <a:pPr indent="0" lvl="0" marL="0" rtl="0" algn="ctr">
              <a:lnSpc>
                <a:spcPct val="115000"/>
              </a:lnSpc>
              <a:spcBef>
                <a:spcPts val="0"/>
              </a:spcBef>
              <a:spcAft>
                <a:spcPts val="0"/>
              </a:spcAft>
              <a:buNone/>
            </a:pPr>
            <a:r>
              <a:rPr b="1" lang="en" sz="2000">
                <a:solidFill>
                  <a:srgbClr val="FF00FF"/>
                </a:solidFill>
                <a:latin typeface="Montserrat"/>
                <a:ea typeface="Montserrat"/>
                <a:cs typeface="Montserrat"/>
                <a:sym typeface="Montserrat"/>
              </a:rPr>
              <a:t>Near Net Zero by 2030?: Financing and Grant-Writing</a:t>
            </a:r>
            <a:endParaRPr b="1" sz="2000">
              <a:solidFill>
                <a:srgbClr val="FF00FF"/>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2000">
                <a:solidFill>
                  <a:srgbClr val="F3F3F3"/>
                </a:solidFill>
              </a:rPr>
              <a:t>Wednesday, November 6, 2023 at 7 p.m. on Zoom</a:t>
            </a:r>
            <a:endParaRPr sz="2000">
              <a:solidFill>
                <a:srgbClr val="F3F3F3"/>
              </a:solidFill>
            </a:endParaRPr>
          </a:p>
        </p:txBody>
      </p:sp>
      <p:pic>
        <p:nvPicPr>
          <p:cNvPr id="530" name="Google Shape;530;p96"/>
          <p:cNvPicPr preferRelativeResize="0"/>
          <p:nvPr/>
        </p:nvPicPr>
        <p:blipFill rotWithShape="1">
          <a:blip r:embed="rId3">
            <a:alphaModFix/>
          </a:blip>
          <a:srcRect b="0" l="0" r="53305" t="0"/>
          <a:stretch/>
        </p:blipFill>
        <p:spPr>
          <a:xfrm>
            <a:off x="4" y="0"/>
            <a:ext cx="1075976" cy="514349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97"/>
          <p:cNvSpPr txBox="1"/>
          <p:nvPr>
            <p:ph type="title"/>
          </p:nvPr>
        </p:nvSpPr>
        <p:spPr>
          <a:xfrm>
            <a:off x="1670125" y="1953000"/>
            <a:ext cx="6537000" cy="121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6000">
                <a:latin typeface="Corsiva"/>
                <a:ea typeface="Corsiva"/>
                <a:cs typeface="Corsiva"/>
                <a:sym typeface="Corsiva"/>
              </a:rPr>
              <a:t>Thank you and Farewell</a:t>
            </a:r>
            <a:endParaRPr i="1" sz="6000">
              <a:latin typeface="Corsiva"/>
              <a:ea typeface="Corsiva"/>
              <a:cs typeface="Corsiva"/>
              <a:sym typeface="Corsiva"/>
            </a:endParaRPr>
          </a:p>
        </p:txBody>
      </p:sp>
      <p:pic>
        <p:nvPicPr>
          <p:cNvPr id="536" name="Google Shape;536;p97"/>
          <p:cNvPicPr preferRelativeResize="0"/>
          <p:nvPr/>
        </p:nvPicPr>
        <p:blipFill rotWithShape="1">
          <a:blip r:embed="rId3">
            <a:alphaModFix/>
          </a:blip>
          <a:srcRect b="0" l="0" r="53305" t="0"/>
          <a:stretch/>
        </p:blipFill>
        <p:spPr>
          <a:xfrm>
            <a:off x="4" y="0"/>
            <a:ext cx="1075976" cy="51434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66"/>
          <p:cNvSpPr txBox="1"/>
          <p:nvPr>
            <p:ph type="title"/>
          </p:nvPr>
        </p:nvSpPr>
        <p:spPr>
          <a:xfrm>
            <a:off x="2216275" y="445025"/>
            <a:ext cx="6692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Agenda for the Afternoon</a:t>
            </a:r>
            <a:endParaRPr sz="3000"/>
          </a:p>
        </p:txBody>
      </p:sp>
      <p:sp>
        <p:nvSpPr>
          <p:cNvPr id="304" name="Google Shape;304;p66"/>
          <p:cNvSpPr txBox="1"/>
          <p:nvPr>
            <p:ph idx="1" type="body"/>
          </p:nvPr>
        </p:nvSpPr>
        <p:spPr>
          <a:xfrm>
            <a:off x="2140075" y="1335125"/>
            <a:ext cx="6692100" cy="3416400"/>
          </a:xfrm>
          <a:prstGeom prst="rect">
            <a:avLst/>
          </a:prstGeom>
        </p:spPr>
        <p:txBody>
          <a:bodyPr anchorCtr="0" anchor="t" bIns="91425" lIns="91425" spcFirstLastPara="1" rIns="91425" wrap="square" tIns="91425">
            <a:normAutofit fontScale="70000" lnSpcReduction="10000"/>
          </a:bodyPr>
          <a:lstStyle/>
          <a:p>
            <a:pPr indent="-1314450" lvl="0" marL="1371600" rtl="0" algn="l">
              <a:spcBef>
                <a:spcPts val="0"/>
              </a:spcBef>
              <a:spcAft>
                <a:spcPts val="0"/>
              </a:spcAft>
              <a:buNone/>
            </a:pPr>
            <a:r>
              <a:rPr lang="en" sz="2000"/>
              <a:t>1:00 - 1:</a:t>
            </a:r>
            <a:r>
              <a:rPr lang="en" sz="2000"/>
              <a:t>05</a:t>
            </a:r>
            <a:r>
              <a:rPr lang="en" sz="2000"/>
              <a:t>	Welcome and Introduction</a:t>
            </a:r>
            <a:endParaRPr sz="2000"/>
          </a:p>
          <a:p>
            <a:pPr indent="-1314450" lvl="0" marL="1371600" rtl="0" algn="l">
              <a:spcBef>
                <a:spcPts val="1200"/>
              </a:spcBef>
              <a:spcAft>
                <a:spcPts val="0"/>
              </a:spcAft>
              <a:buNone/>
            </a:pPr>
            <a:r>
              <a:rPr lang="en" sz="2000"/>
              <a:t>1:</a:t>
            </a:r>
            <a:r>
              <a:rPr lang="en" sz="2000"/>
              <a:t>05</a:t>
            </a:r>
            <a:r>
              <a:rPr lang="en" sz="2000"/>
              <a:t> - 1:10	Biodiversity Crisis, Don Ford, SEJC (spoke at end of meeting)</a:t>
            </a:r>
            <a:endParaRPr sz="2000"/>
          </a:p>
          <a:p>
            <a:pPr indent="-1314450" lvl="0" marL="1371600" rtl="0" algn="l">
              <a:spcBef>
                <a:spcPts val="1200"/>
              </a:spcBef>
              <a:spcAft>
                <a:spcPts val="0"/>
              </a:spcAft>
              <a:buNone/>
            </a:pPr>
            <a:r>
              <a:rPr lang="en" sz="2000"/>
              <a:t>1:10 - 1:30	Margaret Prophet, Executive Director of the Simcoe County Greenbelt Coalition</a:t>
            </a:r>
            <a:endParaRPr sz="2000"/>
          </a:p>
          <a:p>
            <a:pPr indent="-1314450" lvl="0" marL="1371600" rtl="0" algn="l">
              <a:spcBef>
                <a:spcPts val="1200"/>
              </a:spcBef>
              <a:spcAft>
                <a:spcPts val="0"/>
              </a:spcAft>
              <a:buNone/>
            </a:pPr>
            <a:r>
              <a:rPr lang="en" sz="2000"/>
              <a:t>1:30 - 1:35	Franz Hartmann, Coordinator of the Alliance for a Liveable Ontario</a:t>
            </a:r>
            <a:endParaRPr sz="2000"/>
          </a:p>
          <a:p>
            <a:pPr indent="-1314450" lvl="0" marL="1371600" rtl="0" algn="l">
              <a:spcBef>
                <a:spcPts val="1200"/>
              </a:spcBef>
              <a:spcAft>
                <a:spcPts val="0"/>
              </a:spcAft>
              <a:buNone/>
            </a:pPr>
            <a:r>
              <a:rPr lang="en" sz="2000"/>
              <a:t>1:35 - 1:45	</a:t>
            </a:r>
            <a:r>
              <a:rPr lang="en" sz="2000" strike="sngStrike"/>
              <a:t>Erin Alladin, Community Permaculture Project at Kimbourne Park United Church </a:t>
            </a:r>
            <a:r>
              <a:rPr lang="en" sz="2000"/>
              <a:t> (unable to </a:t>
            </a:r>
            <a:r>
              <a:rPr lang="en" sz="2000"/>
              <a:t>attend</a:t>
            </a:r>
            <a:r>
              <a:rPr lang="en" sz="2000"/>
              <a:t>)</a:t>
            </a:r>
            <a:endParaRPr sz="2000"/>
          </a:p>
          <a:p>
            <a:pPr indent="-1314450" lvl="0" marL="1371600" rtl="0" algn="l">
              <a:spcBef>
                <a:spcPts val="1200"/>
              </a:spcBef>
              <a:spcAft>
                <a:spcPts val="0"/>
              </a:spcAft>
              <a:buNone/>
            </a:pPr>
            <a:r>
              <a:rPr lang="en" sz="2000"/>
              <a:t>1:45 - 2:20	Networking</a:t>
            </a:r>
            <a:endParaRPr sz="2000"/>
          </a:p>
          <a:p>
            <a:pPr indent="-1314450" lvl="0" marL="1371600" rtl="0" algn="l">
              <a:spcBef>
                <a:spcPts val="1200"/>
              </a:spcBef>
              <a:spcAft>
                <a:spcPts val="1200"/>
              </a:spcAft>
              <a:buNone/>
            </a:pPr>
            <a:r>
              <a:rPr lang="en" sz="2000"/>
              <a:t>2:20 - 2:30	Next Steps and Closing</a:t>
            </a:r>
            <a:endParaRPr sz="2000"/>
          </a:p>
        </p:txBody>
      </p:sp>
      <p:pic>
        <p:nvPicPr>
          <p:cNvPr id="305" name="Google Shape;305;p66"/>
          <p:cNvPicPr preferRelativeResize="0"/>
          <p:nvPr/>
        </p:nvPicPr>
        <p:blipFill rotWithShape="1">
          <a:blip r:embed="rId3">
            <a:alphaModFix/>
          </a:blip>
          <a:srcRect b="0" l="0" r="53305" t="0"/>
          <a:stretch/>
        </p:blipFill>
        <p:spPr>
          <a:xfrm>
            <a:off x="4" y="0"/>
            <a:ext cx="1075976" cy="51434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7"/>
          <p:cNvSpPr/>
          <p:nvPr/>
        </p:nvSpPr>
        <p:spPr>
          <a:xfrm>
            <a:off x="6236925" y="-130475"/>
            <a:ext cx="2988000" cy="5286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67"/>
          <p:cNvSpPr txBox="1"/>
          <p:nvPr>
            <p:ph type="title"/>
          </p:nvPr>
        </p:nvSpPr>
        <p:spPr>
          <a:xfrm>
            <a:off x="1325213" y="187550"/>
            <a:ext cx="4794600" cy="132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February - August, 2022 </a:t>
            </a:r>
            <a:endParaRPr sz="3000"/>
          </a:p>
          <a:p>
            <a:pPr indent="0" lvl="0" marL="0" rtl="0" algn="ctr">
              <a:spcBef>
                <a:spcPts val="0"/>
              </a:spcBef>
              <a:spcAft>
                <a:spcPts val="0"/>
              </a:spcAft>
              <a:buNone/>
            </a:pPr>
            <a:r>
              <a:rPr lang="en" sz="3000"/>
              <a:t>44th General Council Adopts Climate Objective</a:t>
            </a:r>
            <a:endParaRPr sz="3000"/>
          </a:p>
        </p:txBody>
      </p:sp>
      <p:sp>
        <p:nvSpPr>
          <p:cNvPr id="312" name="Google Shape;312;p67"/>
          <p:cNvSpPr txBox="1"/>
          <p:nvPr>
            <p:ph idx="1" type="body"/>
          </p:nvPr>
        </p:nvSpPr>
        <p:spPr>
          <a:xfrm>
            <a:off x="1458150" y="2290475"/>
            <a:ext cx="4483800" cy="2507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climate strategy that </a:t>
            </a:r>
            <a:r>
              <a:rPr lang="en" sz="2000">
                <a:latin typeface="Calibri"/>
                <a:ea typeface="Calibri"/>
                <a:cs typeface="Calibri"/>
                <a:sym typeface="Calibri"/>
              </a:rPr>
              <a:t>accelerates reductions towards the goal of an 80% decrease in emissions by 2030</a:t>
            </a:r>
            <a:endParaRPr sz="2000">
              <a:latin typeface="Calibri"/>
              <a:ea typeface="Calibri"/>
              <a:cs typeface="Calibri"/>
              <a:sym typeface="Calibri"/>
            </a:endParaRPr>
          </a:p>
          <a:p>
            <a:pPr indent="-355600" lvl="0" marL="457200" rtl="0" algn="l">
              <a:spcBef>
                <a:spcPts val="1000"/>
              </a:spcBef>
              <a:spcAft>
                <a:spcPts val="1000"/>
              </a:spcAft>
              <a:buSzPts val="2000"/>
              <a:buFont typeface="Calibri"/>
              <a:buChar char="●"/>
            </a:pPr>
            <a:r>
              <a:rPr lang="en" sz="2000">
                <a:latin typeface="Calibri"/>
                <a:ea typeface="Calibri"/>
                <a:cs typeface="Calibri"/>
                <a:sym typeface="Calibri"/>
              </a:rPr>
              <a:t>with a commitment to measure, report and adjust based on learnings.</a:t>
            </a:r>
            <a:endParaRPr sz="2000"/>
          </a:p>
        </p:txBody>
      </p:sp>
      <p:pic>
        <p:nvPicPr>
          <p:cNvPr id="313" name="Google Shape;313;p67"/>
          <p:cNvPicPr preferRelativeResize="0"/>
          <p:nvPr/>
        </p:nvPicPr>
        <p:blipFill>
          <a:blip r:embed="rId3">
            <a:alphaModFix/>
          </a:blip>
          <a:stretch>
            <a:fillRect/>
          </a:stretch>
        </p:blipFill>
        <p:spPr>
          <a:xfrm>
            <a:off x="6281874" y="345625"/>
            <a:ext cx="2862152" cy="4452250"/>
          </a:xfrm>
          <a:prstGeom prst="rect">
            <a:avLst/>
          </a:prstGeom>
          <a:noFill/>
          <a:ln>
            <a:noFill/>
          </a:ln>
        </p:spPr>
      </p:pic>
      <p:pic>
        <p:nvPicPr>
          <p:cNvPr id="314" name="Google Shape;314;p67"/>
          <p:cNvPicPr preferRelativeResize="0"/>
          <p:nvPr/>
        </p:nvPicPr>
        <p:blipFill rotWithShape="1">
          <a:blip r:embed="rId4">
            <a:alphaModFix/>
          </a:blip>
          <a:srcRect b="0" l="0" r="53305" t="0"/>
          <a:stretch/>
        </p:blipFill>
        <p:spPr>
          <a:xfrm>
            <a:off x="4" y="0"/>
            <a:ext cx="1075976" cy="5143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68"/>
          <p:cNvSpPr txBox="1"/>
          <p:nvPr>
            <p:ph type="title"/>
          </p:nvPr>
        </p:nvSpPr>
        <p:spPr>
          <a:xfrm>
            <a:off x="2018125" y="357150"/>
            <a:ext cx="6554400" cy="131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00"/>
              <a:t>Faith Communities </a:t>
            </a:r>
            <a:endParaRPr sz="2400"/>
          </a:p>
          <a:p>
            <a:pPr indent="0" lvl="0" marL="0" rtl="0" algn="ctr">
              <a:spcBef>
                <a:spcPts val="0"/>
              </a:spcBef>
              <a:spcAft>
                <a:spcPts val="0"/>
              </a:spcAft>
              <a:buSzPts val="990"/>
              <a:buNone/>
            </a:pPr>
            <a:r>
              <a:rPr lang="en" sz="2400"/>
              <a:t>Working on the Biodiversity and Climate Crises </a:t>
            </a:r>
            <a:endParaRPr sz="2400"/>
          </a:p>
          <a:p>
            <a:pPr indent="-381000" lvl="0" marL="457200" rtl="0" algn="ctr">
              <a:spcBef>
                <a:spcPts val="0"/>
              </a:spcBef>
              <a:spcAft>
                <a:spcPts val="0"/>
              </a:spcAft>
              <a:buSzPts val="2400"/>
              <a:buChar char="-"/>
            </a:pPr>
            <a:r>
              <a:rPr lang="en" sz="2400"/>
              <a:t>Shining Waters Region -</a:t>
            </a:r>
            <a:endParaRPr sz="2400"/>
          </a:p>
        </p:txBody>
      </p:sp>
      <p:sp>
        <p:nvSpPr>
          <p:cNvPr id="320" name="Google Shape;320;p68"/>
          <p:cNvSpPr txBox="1"/>
          <p:nvPr>
            <p:ph idx="1" type="body"/>
          </p:nvPr>
        </p:nvSpPr>
        <p:spPr>
          <a:xfrm>
            <a:off x="2126000" y="2100725"/>
            <a:ext cx="6289800" cy="2729700"/>
          </a:xfrm>
          <a:prstGeom prst="rect">
            <a:avLst/>
          </a:prstGeom>
        </p:spPr>
        <p:txBody>
          <a:bodyPr anchorCtr="0" anchor="t" bIns="91425" lIns="91425" spcFirstLastPara="1" rIns="91425" wrap="square" tIns="91425">
            <a:normAutofit lnSpcReduction="10000"/>
          </a:bodyPr>
          <a:lstStyle/>
          <a:p>
            <a:pPr indent="0" lvl="0" marL="0" rtl="0" algn="ctr">
              <a:lnSpc>
                <a:spcPct val="105000"/>
              </a:lnSpc>
              <a:spcBef>
                <a:spcPts val="0"/>
              </a:spcBef>
              <a:spcAft>
                <a:spcPts val="0"/>
              </a:spcAft>
              <a:buSzPts val="1018"/>
              <a:buNone/>
            </a:pPr>
            <a:r>
              <a:rPr i="1" lang="en" sz="2012"/>
              <a:t>What are the ways faith communities are the force that moves the private sector and citizens in the ongoing biosphere crises?</a:t>
            </a:r>
            <a:endParaRPr i="1" sz="2012"/>
          </a:p>
          <a:p>
            <a:pPr indent="0" lvl="0" marL="0" rtl="0" algn="ctr">
              <a:lnSpc>
                <a:spcPct val="105000"/>
              </a:lnSpc>
              <a:spcBef>
                <a:spcPts val="1000"/>
              </a:spcBef>
              <a:spcAft>
                <a:spcPts val="0"/>
              </a:spcAft>
              <a:buSzPts val="1018"/>
              <a:buNone/>
            </a:pPr>
            <a:r>
              <a:t/>
            </a:r>
            <a:endParaRPr i="1" sz="2012"/>
          </a:p>
          <a:p>
            <a:pPr indent="0" lvl="0" marL="0" rtl="0" algn="ctr">
              <a:lnSpc>
                <a:spcPct val="105000"/>
              </a:lnSpc>
              <a:spcBef>
                <a:spcPts val="1000"/>
              </a:spcBef>
              <a:spcAft>
                <a:spcPts val="0"/>
              </a:spcAft>
              <a:buSzPts val="1018"/>
              <a:buNone/>
            </a:pPr>
            <a:r>
              <a:rPr lang="en" sz="2012"/>
              <a:t>An ask:  </a:t>
            </a:r>
            <a:endParaRPr sz="2012"/>
          </a:p>
          <a:p>
            <a:pPr indent="0" lvl="0" marL="457200" rtl="0" algn="ctr">
              <a:lnSpc>
                <a:spcPct val="105000"/>
              </a:lnSpc>
              <a:spcBef>
                <a:spcPts val="1000"/>
              </a:spcBef>
              <a:spcAft>
                <a:spcPts val="1000"/>
              </a:spcAft>
              <a:buNone/>
            </a:pPr>
            <a:r>
              <a:rPr lang="en" sz="2012"/>
              <a:t>Build an interfaith movement to inform and support a local sustainable community.</a:t>
            </a:r>
            <a:endParaRPr sz="2012"/>
          </a:p>
        </p:txBody>
      </p:sp>
      <p:pic>
        <p:nvPicPr>
          <p:cNvPr id="321" name="Google Shape;321;p68"/>
          <p:cNvPicPr preferRelativeResize="0"/>
          <p:nvPr/>
        </p:nvPicPr>
        <p:blipFill rotWithShape="1">
          <a:blip r:embed="rId3">
            <a:alphaModFix/>
          </a:blip>
          <a:srcRect b="0" l="0" r="53305" t="0"/>
          <a:stretch/>
        </p:blipFill>
        <p:spPr>
          <a:xfrm>
            <a:off x="4" y="0"/>
            <a:ext cx="1075976" cy="5143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9"/>
          <p:cNvSpPr txBox="1"/>
          <p:nvPr>
            <p:ph type="title"/>
          </p:nvPr>
        </p:nvSpPr>
        <p:spPr>
          <a:xfrm>
            <a:off x="2216275" y="445025"/>
            <a:ext cx="6692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Biodiversity - Don Ford</a:t>
            </a:r>
            <a:endParaRPr sz="3000"/>
          </a:p>
        </p:txBody>
      </p:sp>
      <p:sp>
        <p:nvSpPr>
          <p:cNvPr id="327" name="Google Shape;327;p69"/>
          <p:cNvSpPr txBox="1"/>
          <p:nvPr>
            <p:ph idx="1" type="body"/>
          </p:nvPr>
        </p:nvSpPr>
        <p:spPr>
          <a:xfrm>
            <a:off x="2140075" y="1335125"/>
            <a:ext cx="6692100" cy="3416400"/>
          </a:xfrm>
          <a:prstGeom prst="rect">
            <a:avLst/>
          </a:prstGeom>
        </p:spPr>
        <p:txBody>
          <a:bodyPr anchorCtr="0" anchor="t" bIns="91425" lIns="91425" spcFirstLastPara="1" rIns="91425" wrap="square" tIns="91425">
            <a:normAutofit/>
          </a:bodyPr>
          <a:lstStyle/>
          <a:p>
            <a:pPr indent="-1314450" lvl="0" marL="1371600" rtl="0" algn="l">
              <a:spcBef>
                <a:spcPts val="0"/>
              </a:spcBef>
              <a:spcAft>
                <a:spcPts val="1200"/>
              </a:spcAft>
              <a:buNone/>
            </a:pPr>
            <a:r>
              <a:rPr i="1" lang="en" sz="2000"/>
              <a:t>Note:  his slides may be added separately to the website at a later time.</a:t>
            </a:r>
            <a:endParaRPr i="1" sz="2000"/>
          </a:p>
        </p:txBody>
      </p:sp>
      <p:pic>
        <p:nvPicPr>
          <p:cNvPr id="328" name="Google Shape;328;p69"/>
          <p:cNvPicPr preferRelativeResize="0"/>
          <p:nvPr/>
        </p:nvPicPr>
        <p:blipFill rotWithShape="1">
          <a:blip r:embed="rId3">
            <a:alphaModFix/>
          </a:blip>
          <a:srcRect b="0" l="0" r="53305" t="0"/>
          <a:stretch/>
        </p:blipFill>
        <p:spPr>
          <a:xfrm>
            <a:off x="4" y="0"/>
            <a:ext cx="1075976" cy="51434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70"/>
          <p:cNvSpPr txBox="1"/>
          <p:nvPr>
            <p:ph type="title"/>
          </p:nvPr>
        </p:nvSpPr>
        <p:spPr>
          <a:xfrm>
            <a:off x="1546200" y="445025"/>
            <a:ext cx="736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Margaret Prophet - Simcoe County Greenbelt Coalition</a:t>
            </a:r>
            <a:endParaRPr sz="2300"/>
          </a:p>
        </p:txBody>
      </p:sp>
      <p:sp>
        <p:nvSpPr>
          <p:cNvPr id="334" name="Google Shape;334;p70"/>
          <p:cNvSpPr txBox="1"/>
          <p:nvPr>
            <p:ph idx="1" type="body"/>
          </p:nvPr>
        </p:nvSpPr>
        <p:spPr>
          <a:xfrm>
            <a:off x="2140075" y="1335125"/>
            <a:ext cx="6692100" cy="3416400"/>
          </a:xfrm>
          <a:prstGeom prst="rect">
            <a:avLst/>
          </a:prstGeom>
        </p:spPr>
        <p:txBody>
          <a:bodyPr anchorCtr="0" anchor="t" bIns="91425" lIns="91425" spcFirstLastPara="1" rIns="91425" wrap="square" tIns="91425">
            <a:normAutofit/>
          </a:bodyPr>
          <a:lstStyle/>
          <a:p>
            <a:pPr indent="-336550" lvl="0" marL="457200" rtl="0" algn="l">
              <a:lnSpc>
                <a:spcPct val="138000"/>
              </a:lnSpc>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BEd in Adult Education and a BA of Psychology from Brock University</a:t>
            </a:r>
            <a:endParaRPr sz="1700">
              <a:solidFill>
                <a:schemeClr val="dk1"/>
              </a:solidFill>
              <a:latin typeface="Roboto"/>
              <a:ea typeface="Roboto"/>
              <a:cs typeface="Roboto"/>
              <a:sym typeface="Roboto"/>
            </a:endParaRPr>
          </a:p>
          <a:p>
            <a:pPr indent="-336550" lvl="0" marL="457200" rtl="0" algn="l">
              <a:lnSpc>
                <a:spcPct val="138000"/>
              </a:lnSpc>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Past Director of Communications and Operations in the corporate education sector  </a:t>
            </a:r>
            <a:endParaRPr sz="1700">
              <a:solidFill>
                <a:schemeClr val="dk1"/>
              </a:solidFill>
              <a:latin typeface="Roboto"/>
              <a:ea typeface="Roboto"/>
              <a:cs typeface="Roboto"/>
              <a:sym typeface="Roboto"/>
            </a:endParaRPr>
          </a:p>
          <a:p>
            <a:pPr indent="-336550" lvl="0" marL="457200" rtl="0" algn="l">
              <a:lnSpc>
                <a:spcPct val="138000"/>
              </a:lnSpc>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Past volunteer Communications Director for the Midhurst Ratepayers’ Association </a:t>
            </a:r>
            <a:endParaRPr sz="1700">
              <a:solidFill>
                <a:schemeClr val="dk1"/>
              </a:solidFill>
              <a:latin typeface="Roboto"/>
              <a:ea typeface="Roboto"/>
              <a:cs typeface="Roboto"/>
              <a:sym typeface="Roboto"/>
            </a:endParaRPr>
          </a:p>
          <a:p>
            <a:pPr indent="-336550" lvl="0" marL="457200" rtl="0" algn="l">
              <a:lnSpc>
                <a:spcPct val="138000"/>
              </a:lnSpc>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Founded</a:t>
            </a:r>
            <a:r>
              <a:rPr lang="en" sz="1700">
                <a:solidFill>
                  <a:schemeClr val="dk1"/>
                </a:solidFill>
                <a:latin typeface="Roboto"/>
                <a:ea typeface="Roboto"/>
                <a:cs typeface="Roboto"/>
                <a:sym typeface="Roboto"/>
              </a:rPr>
              <a:t> the Simcoe County Greenbelt Coalition with Sandy Agnew and 15 like-minded groups</a:t>
            </a:r>
            <a:endParaRPr sz="2500">
              <a:solidFill>
                <a:schemeClr val="dk1"/>
              </a:solidFill>
            </a:endParaRPr>
          </a:p>
        </p:txBody>
      </p:sp>
      <p:pic>
        <p:nvPicPr>
          <p:cNvPr id="335" name="Google Shape;335;p70"/>
          <p:cNvPicPr preferRelativeResize="0"/>
          <p:nvPr/>
        </p:nvPicPr>
        <p:blipFill>
          <a:blip r:embed="rId3">
            <a:alphaModFix/>
          </a:blip>
          <a:stretch>
            <a:fillRect/>
          </a:stretch>
        </p:blipFill>
        <p:spPr>
          <a:xfrm>
            <a:off x="152400" y="1170125"/>
            <a:ext cx="1835275" cy="22701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71"/>
          <p:cNvSpPr txBox="1"/>
          <p:nvPr>
            <p:ph idx="4294967295" type="ctrTitle"/>
          </p:nvPr>
        </p:nvSpPr>
        <p:spPr>
          <a:xfrm>
            <a:off x="947344" y="-341269"/>
            <a:ext cx="7473000" cy="2441400"/>
          </a:xfrm>
          <a:prstGeom prst="rect">
            <a:avLst/>
          </a:prstGeom>
          <a:noFill/>
          <a:ln>
            <a:noFill/>
          </a:ln>
        </p:spPr>
        <p:txBody>
          <a:bodyPr anchorCtr="0" anchor="b" bIns="34275" lIns="68575" spcFirstLastPara="1" rIns="68575" wrap="square" tIns="34275">
            <a:normAutofit/>
          </a:bodyPr>
          <a:lstStyle/>
          <a:p>
            <a:pPr indent="0" lvl="0" marL="0" marR="0" rtl="0" algn="ctr">
              <a:lnSpc>
                <a:spcPct val="90000"/>
              </a:lnSpc>
              <a:spcBef>
                <a:spcPts val="0"/>
              </a:spcBef>
              <a:spcAft>
                <a:spcPts val="0"/>
              </a:spcAft>
              <a:buClr>
                <a:srgbClr val="FFFFFF"/>
              </a:buClr>
              <a:buSzPts val="4400"/>
              <a:buFont typeface="Corbel"/>
              <a:buNone/>
            </a:pPr>
            <a:r>
              <a:rPr b="1" lang="en" sz="3000">
                <a:solidFill>
                  <a:schemeClr val="lt1"/>
                </a:solidFill>
              </a:rPr>
              <a:t>Ontario’s Greenbelt:  Yours to Defend &amp; Expand</a:t>
            </a:r>
            <a:endParaRPr b="1" sz="3000">
              <a:solidFill>
                <a:schemeClr val="lt1"/>
              </a:solidFill>
            </a:endParaRPr>
          </a:p>
        </p:txBody>
      </p:sp>
      <p:sp>
        <p:nvSpPr>
          <p:cNvPr id="342" name="Google Shape;342;p71"/>
          <p:cNvSpPr txBox="1"/>
          <p:nvPr>
            <p:ph idx="4294967295" type="subTitle"/>
          </p:nvPr>
        </p:nvSpPr>
        <p:spPr>
          <a:xfrm>
            <a:off x="1828793" y="3910347"/>
            <a:ext cx="5486400" cy="6858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1200"/>
              </a:spcAft>
              <a:buClr>
                <a:schemeClr val="accent1"/>
              </a:buClr>
              <a:buSzPts val="1700"/>
              <a:buFont typeface="Noto Sans Symbols"/>
              <a:buNone/>
            </a:pPr>
            <a:r>
              <a:rPr lang="en">
                <a:solidFill>
                  <a:schemeClr val="lt1"/>
                </a:solidFill>
              </a:rPr>
              <a:t>Margaret Prophet, Simcoe County Greenbelt Coalition</a:t>
            </a:r>
            <a:endParaRPr>
              <a:solidFill>
                <a:schemeClr val="lt1"/>
              </a:solidFill>
            </a:endParaRPr>
          </a:p>
        </p:txBody>
      </p:sp>
      <p:pic>
        <p:nvPicPr>
          <p:cNvPr id="343" name="Google Shape;343;p71"/>
          <p:cNvPicPr preferRelativeResize="0"/>
          <p:nvPr/>
        </p:nvPicPr>
        <p:blipFill>
          <a:blip r:embed="rId4">
            <a:alphaModFix/>
          </a:blip>
          <a:stretch>
            <a:fillRect/>
          </a:stretch>
        </p:blipFill>
        <p:spPr>
          <a:xfrm>
            <a:off x="3262800" y="4596150"/>
            <a:ext cx="2287483" cy="3373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