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4"/>
  </p:notesMasterIdLst>
  <p:sldIdLst>
    <p:sldId id="256" r:id="rId5"/>
    <p:sldId id="257" r:id="rId6"/>
    <p:sldId id="262" r:id="rId7"/>
    <p:sldId id="264" r:id="rId8"/>
    <p:sldId id="265" r:id="rId9"/>
    <p:sldId id="258" r:id="rId10"/>
    <p:sldId id="261" r:id="rId11"/>
    <p:sldId id="263" r:id="rId12"/>
    <p:sldId id="260"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63" d="100"/>
          <a:sy n="63" d="100"/>
        </p:scale>
        <p:origin x="764"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90FC35-5566-4030-B086-AD2427C65892}" type="datetimeFigureOut">
              <a:rPr lang="en-CA" smtClean="0"/>
              <a:t>02-04-2022</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6B7B2A-A381-4C38-AED6-7351D9A8E8F8}" type="slidenum">
              <a:rPr lang="en-CA" smtClean="0"/>
              <a:t>‹#›</a:t>
            </a:fld>
            <a:endParaRPr lang="en-CA"/>
          </a:p>
        </p:txBody>
      </p:sp>
    </p:spTree>
    <p:extLst>
      <p:ext uri="{BB962C8B-B14F-4D97-AF65-F5344CB8AC3E}">
        <p14:creationId xmlns:p14="http://schemas.microsoft.com/office/powerpoint/2010/main" val="2141760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When you read that goal statement, what personal reaction do you have?</a:t>
            </a:r>
          </a:p>
          <a:p>
            <a:endParaRPr lang="en-CA" dirty="0"/>
          </a:p>
        </p:txBody>
      </p:sp>
      <p:sp>
        <p:nvSpPr>
          <p:cNvPr id="4" name="Slide Number Placeholder 3"/>
          <p:cNvSpPr>
            <a:spLocks noGrp="1"/>
          </p:cNvSpPr>
          <p:nvPr>
            <p:ph type="sldNum" sz="quarter" idx="5"/>
          </p:nvPr>
        </p:nvSpPr>
        <p:spPr/>
        <p:txBody>
          <a:bodyPr/>
          <a:lstStyle/>
          <a:p>
            <a:fld id="{536B7B2A-A381-4C38-AED6-7351D9A8E8F8}" type="slidenum">
              <a:rPr lang="en-CA" smtClean="0"/>
              <a:t>2</a:t>
            </a:fld>
            <a:endParaRPr lang="en-CA"/>
          </a:p>
        </p:txBody>
      </p:sp>
    </p:spTree>
    <p:extLst>
      <p:ext uri="{BB962C8B-B14F-4D97-AF65-F5344CB8AC3E}">
        <p14:creationId xmlns:p14="http://schemas.microsoft.com/office/powerpoint/2010/main" val="41770965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Give examples of each.</a:t>
            </a:r>
          </a:p>
        </p:txBody>
      </p:sp>
      <p:sp>
        <p:nvSpPr>
          <p:cNvPr id="4" name="Slide Number Placeholder 3"/>
          <p:cNvSpPr>
            <a:spLocks noGrp="1"/>
          </p:cNvSpPr>
          <p:nvPr>
            <p:ph type="sldNum" sz="quarter" idx="5"/>
          </p:nvPr>
        </p:nvSpPr>
        <p:spPr/>
        <p:txBody>
          <a:bodyPr/>
          <a:lstStyle/>
          <a:p>
            <a:fld id="{536B7B2A-A381-4C38-AED6-7351D9A8E8F8}" type="slidenum">
              <a:rPr lang="en-CA" smtClean="0"/>
              <a:t>6</a:t>
            </a:fld>
            <a:endParaRPr lang="en-CA"/>
          </a:p>
        </p:txBody>
      </p:sp>
    </p:spTree>
    <p:extLst>
      <p:ext uri="{BB962C8B-B14F-4D97-AF65-F5344CB8AC3E}">
        <p14:creationId xmlns:p14="http://schemas.microsoft.com/office/powerpoint/2010/main" val="10036877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B5B6CFDD-1A3F-4F51-A120-0A5F6AFD83FC}" type="datetimeFigureOut">
              <a:rPr lang="en-CA" smtClean="0"/>
              <a:t>02-04-2022</a:t>
            </a:fld>
            <a:endParaRPr lang="en-CA"/>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CA"/>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BDA037BF-5280-4DCE-86A1-F6B896D2FA07}" type="slidenum">
              <a:rPr lang="en-CA" smtClean="0"/>
              <a:t>‹#›</a:t>
            </a:fld>
            <a:endParaRPr lang="en-CA"/>
          </a:p>
        </p:txBody>
      </p:sp>
    </p:spTree>
    <p:extLst>
      <p:ext uri="{BB962C8B-B14F-4D97-AF65-F5344CB8AC3E}">
        <p14:creationId xmlns:p14="http://schemas.microsoft.com/office/powerpoint/2010/main" val="466488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5B6CFDD-1A3F-4F51-A120-0A5F6AFD83FC}" type="datetimeFigureOut">
              <a:rPr lang="en-CA" smtClean="0"/>
              <a:t>02-04-2022</a:t>
            </a:fld>
            <a:endParaRPr lang="en-CA"/>
          </a:p>
        </p:txBody>
      </p:sp>
      <p:sp>
        <p:nvSpPr>
          <p:cNvPr id="6" name="Footer Placeholder 5"/>
          <p:cNvSpPr>
            <a:spLocks noGrp="1"/>
          </p:cNvSpPr>
          <p:nvPr>
            <p:ph type="ftr" sz="quarter" idx="11"/>
          </p:nvPr>
        </p:nvSpPr>
        <p:spPr/>
        <p:txBody>
          <a:bodyPr/>
          <a:lstStyle/>
          <a:p>
            <a:endParaRPr lang="en-CA"/>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BDA037BF-5280-4DCE-86A1-F6B896D2FA07}" type="slidenum">
              <a:rPr lang="en-CA" smtClean="0"/>
              <a:t>‹#›</a:t>
            </a:fld>
            <a:endParaRPr lang="en-CA"/>
          </a:p>
        </p:txBody>
      </p:sp>
    </p:spTree>
    <p:extLst>
      <p:ext uri="{BB962C8B-B14F-4D97-AF65-F5344CB8AC3E}">
        <p14:creationId xmlns:p14="http://schemas.microsoft.com/office/powerpoint/2010/main" val="2407135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B5B6CFDD-1A3F-4F51-A120-0A5F6AFD83FC}" type="datetimeFigureOut">
              <a:rPr lang="en-CA" smtClean="0"/>
              <a:t>02-04-2022</a:t>
            </a:fld>
            <a:endParaRPr lang="en-CA"/>
          </a:p>
        </p:txBody>
      </p:sp>
      <p:sp>
        <p:nvSpPr>
          <p:cNvPr id="5" name="Footer Placeholder 4"/>
          <p:cNvSpPr>
            <a:spLocks noGrp="1"/>
          </p:cNvSpPr>
          <p:nvPr>
            <p:ph type="ftr" sz="quarter" idx="11"/>
          </p:nvPr>
        </p:nvSpPr>
        <p:spPr/>
        <p:txBody>
          <a:bodyPr/>
          <a:lstStyle/>
          <a:p>
            <a:endParaRPr lang="en-CA"/>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DA037BF-5280-4DCE-86A1-F6B896D2FA07}" type="slidenum">
              <a:rPr lang="en-CA" smtClean="0"/>
              <a:t>‹#›</a:t>
            </a:fld>
            <a:endParaRPr lang="en-CA"/>
          </a:p>
        </p:txBody>
      </p:sp>
    </p:spTree>
    <p:extLst>
      <p:ext uri="{BB962C8B-B14F-4D97-AF65-F5344CB8AC3E}">
        <p14:creationId xmlns:p14="http://schemas.microsoft.com/office/powerpoint/2010/main" val="1650814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B5B6CFDD-1A3F-4F51-A120-0A5F6AFD83FC}" type="datetimeFigureOut">
              <a:rPr lang="en-CA" smtClean="0"/>
              <a:t>02-04-2022</a:t>
            </a:fld>
            <a:endParaRPr lang="en-CA"/>
          </a:p>
        </p:txBody>
      </p:sp>
      <p:sp>
        <p:nvSpPr>
          <p:cNvPr id="5" name="Footer Placeholder 4"/>
          <p:cNvSpPr>
            <a:spLocks noGrp="1"/>
          </p:cNvSpPr>
          <p:nvPr>
            <p:ph type="ftr" sz="quarter" idx="11"/>
          </p:nvPr>
        </p:nvSpPr>
        <p:spPr/>
        <p:txBody>
          <a:bodyPr/>
          <a:lstStyle/>
          <a:p>
            <a:endParaRPr lang="en-CA"/>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DA037BF-5280-4DCE-86A1-F6B896D2FA07}" type="slidenum">
              <a:rPr lang="en-CA" smtClean="0"/>
              <a:t>‹#›</a:t>
            </a:fld>
            <a:endParaRPr lang="en-CA"/>
          </a:p>
        </p:txBody>
      </p:sp>
    </p:spTree>
    <p:extLst>
      <p:ext uri="{BB962C8B-B14F-4D97-AF65-F5344CB8AC3E}">
        <p14:creationId xmlns:p14="http://schemas.microsoft.com/office/powerpoint/2010/main" val="26787133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5B6CFDD-1A3F-4F51-A120-0A5F6AFD83FC}" type="datetimeFigureOut">
              <a:rPr lang="en-CA" smtClean="0"/>
              <a:t>02-04-2022</a:t>
            </a:fld>
            <a:endParaRPr lang="en-CA"/>
          </a:p>
        </p:txBody>
      </p:sp>
      <p:sp>
        <p:nvSpPr>
          <p:cNvPr id="5" name="Footer Placeholder 4"/>
          <p:cNvSpPr>
            <a:spLocks noGrp="1"/>
          </p:cNvSpPr>
          <p:nvPr>
            <p:ph type="ftr" sz="quarter" idx="11"/>
          </p:nvPr>
        </p:nvSpPr>
        <p:spPr/>
        <p:txBody>
          <a:bodyPr/>
          <a:lstStyle/>
          <a:p>
            <a:endParaRPr lang="en-CA"/>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DA037BF-5280-4DCE-86A1-F6B896D2FA07}" type="slidenum">
              <a:rPr lang="en-CA" smtClean="0"/>
              <a:t>‹#›</a:t>
            </a:fld>
            <a:endParaRPr lang="en-CA"/>
          </a:p>
        </p:txBody>
      </p:sp>
    </p:spTree>
    <p:extLst>
      <p:ext uri="{BB962C8B-B14F-4D97-AF65-F5344CB8AC3E}">
        <p14:creationId xmlns:p14="http://schemas.microsoft.com/office/powerpoint/2010/main" val="35680992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B5B6CFDD-1A3F-4F51-A120-0A5F6AFD83FC}" type="datetimeFigureOut">
              <a:rPr lang="en-CA" smtClean="0"/>
              <a:t>02-04-2022</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BDA037BF-5280-4DCE-86A1-F6B896D2FA07}" type="slidenum">
              <a:rPr lang="en-CA" smtClean="0"/>
              <a:t>‹#›</a:t>
            </a:fld>
            <a:endParaRPr lang="en-CA"/>
          </a:p>
        </p:txBody>
      </p:sp>
    </p:spTree>
    <p:extLst>
      <p:ext uri="{BB962C8B-B14F-4D97-AF65-F5344CB8AC3E}">
        <p14:creationId xmlns:p14="http://schemas.microsoft.com/office/powerpoint/2010/main" val="32287863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B5B6CFDD-1A3F-4F51-A120-0A5F6AFD83FC}" type="datetimeFigureOut">
              <a:rPr lang="en-CA" smtClean="0"/>
              <a:t>02-04-2022</a:t>
            </a:fld>
            <a:endParaRPr lang="en-CA"/>
          </a:p>
        </p:txBody>
      </p:sp>
      <p:sp>
        <p:nvSpPr>
          <p:cNvPr id="8" name="Footer Placeholder 7"/>
          <p:cNvSpPr>
            <a:spLocks noGrp="1"/>
          </p:cNvSpPr>
          <p:nvPr>
            <p:ph type="ftr" sz="quarter" idx="11"/>
          </p:nvPr>
        </p:nvSpPr>
        <p:spPr>
          <a:xfrm>
            <a:off x="561111" y="6391838"/>
            <a:ext cx="3644282" cy="304801"/>
          </a:xfrm>
        </p:spPr>
        <p:txBody>
          <a:bodyPr/>
          <a:lstStyle/>
          <a:p>
            <a:endParaRPr lang="en-CA"/>
          </a:p>
        </p:txBody>
      </p:sp>
      <p:sp>
        <p:nvSpPr>
          <p:cNvPr id="9" name="Slide Number Placeholder 8"/>
          <p:cNvSpPr>
            <a:spLocks noGrp="1"/>
          </p:cNvSpPr>
          <p:nvPr>
            <p:ph type="sldNum" sz="quarter" idx="12"/>
          </p:nvPr>
        </p:nvSpPr>
        <p:spPr/>
        <p:txBody>
          <a:bodyPr/>
          <a:lstStyle/>
          <a:p>
            <a:fld id="{BDA037BF-5280-4DCE-86A1-F6B896D2FA07}" type="slidenum">
              <a:rPr lang="en-CA" smtClean="0"/>
              <a:t>‹#›</a:t>
            </a:fld>
            <a:endParaRPr lang="en-CA"/>
          </a:p>
        </p:txBody>
      </p:sp>
    </p:spTree>
    <p:extLst>
      <p:ext uri="{BB962C8B-B14F-4D97-AF65-F5344CB8AC3E}">
        <p14:creationId xmlns:p14="http://schemas.microsoft.com/office/powerpoint/2010/main" val="6191128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B5B6CFDD-1A3F-4F51-A120-0A5F6AFD83FC}" type="datetimeFigureOut">
              <a:rPr lang="en-CA" smtClean="0"/>
              <a:t>02-04-2022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A037BF-5280-4DCE-86A1-F6B896D2FA07}" type="slidenum">
              <a:rPr lang="en-CA" smtClean="0"/>
              <a:t>‹#›</a:t>
            </a:fld>
            <a:endParaRPr lang="en-CA"/>
          </a:p>
        </p:txBody>
      </p:sp>
    </p:spTree>
    <p:extLst>
      <p:ext uri="{BB962C8B-B14F-4D97-AF65-F5344CB8AC3E}">
        <p14:creationId xmlns:p14="http://schemas.microsoft.com/office/powerpoint/2010/main" val="9357241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B5B6CFDD-1A3F-4F51-A120-0A5F6AFD83FC}" type="datetimeFigureOut">
              <a:rPr lang="en-CA" smtClean="0"/>
              <a:t>02-04-2022</a:t>
            </a:fld>
            <a:endParaRPr lang="en-CA"/>
          </a:p>
        </p:txBody>
      </p:sp>
      <p:sp>
        <p:nvSpPr>
          <p:cNvPr id="5" name="Footer Placeholder 4"/>
          <p:cNvSpPr>
            <a:spLocks noGrp="1"/>
          </p:cNvSpPr>
          <p:nvPr>
            <p:ph type="ftr" sz="quarter" idx="11"/>
          </p:nvPr>
        </p:nvSpPr>
        <p:spPr/>
        <p:txBody>
          <a:bodyPr/>
          <a:lstStyle/>
          <a:p>
            <a:endParaRPr lang="en-CA"/>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DA037BF-5280-4DCE-86A1-F6B896D2FA07}" type="slidenum">
              <a:rPr lang="en-CA" smtClean="0"/>
              <a:t>‹#›</a:t>
            </a:fld>
            <a:endParaRPr lang="en-CA"/>
          </a:p>
        </p:txBody>
      </p:sp>
    </p:spTree>
    <p:extLst>
      <p:ext uri="{BB962C8B-B14F-4D97-AF65-F5344CB8AC3E}">
        <p14:creationId xmlns:p14="http://schemas.microsoft.com/office/powerpoint/2010/main" val="3246325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B6CFDD-1A3F-4F51-A120-0A5F6AFD83FC}" type="datetimeFigureOut">
              <a:rPr lang="en-CA" smtClean="0"/>
              <a:t>02-04-2022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A037BF-5280-4DCE-86A1-F6B896D2FA07}" type="slidenum">
              <a:rPr lang="en-CA" smtClean="0"/>
              <a:t>‹#›</a:t>
            </a:fld>
            <a:endParaRPr lang="en-CA"/>
          </a:p>
        </p:txBody>
      </p:sp>
    </p:spTree>
    <p:extLst>
      <p:ext uri="{BB962C8B-B14F-4D97-AF65-F5344CB8AC3E}">
        <p14:creationId xmlns:p14="http://schemas.microsoft.com/office/powerpoint/2010/main" val="23803445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5B6CFDD-1A3F-4F51-A120-0A5F6AFD83FC}" type="datetimeFigureOut">
              <a:rPr lang="en-CA" smtClean="0"/>
              <a:t>02-04-2022</a:t>
            </a:fld>
            <a:endParaRPr lang="en-CA"/>
          </a:p>
        </p:txBody>
      </p:sp>
      <p:sp>
        <p:nvSpPr>
          <p:cNvPr id="5" name="Footer Placeholder 4"/>
          <p:cNvSpPr>
            <a:spLocks noGrp="1"/>
          </p:cNvSpPr>
          <p:nvPr>
            <p:ph type="ftr" sz="quarter" idx="11"/>
          </p:nvPr>
        </p:nvSpPr>
        <p:spPr/>
        <p:txBody>
          <a:bodyPr/>
          <a:lstStyle/>
          <a:p>
            <a:endParaRPr lang="en-CA"/>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DA037BF-5280-4DCE-86A1-F6B896D2FA07}" type="slidenum">
              <a:rPr lang="en-CA" smtClean="0"/>
              <a:t>‹#›</a:t>
            </a:fld>
            <a:endParaRPr lang="en-CA"/>
          </a:p>
        </p:txBody>
      </p:sp>
    </p:spTree>
    <p:extLst>
      <p:ext uri="{BB962C8B-B14F-4D97-AF65-F5344CB8AC3E}">
        <p14:creationId xmlns:p14="http://schemas.microsoft.com/office/powerpoint/2010/main" val="147602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5B6CFDD-1A3F-4F51-A120-0A5F6AFD83FC}" type="datetimeFigureOut">
              <a:rPr lang="en-CA" smtClean="0"/>
              <a:t>02-04-2022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DA037BF-5280-4DCE-86A1-F6B896D2FA07}" type="slidenum">
              <a:rPr lang="en-CA" smtClean="0"/>
              <a:t>‹#›</a:t>
            </a:fld>
            <a:endParaRPr lang="en-CA"/>
          </a:p>
        </p:txBody>
      </p:sp>
    </p:spTree>
    <p:extLst>
      <p:ext uri="{BB962C8B-B14F-4D97-AF65-F5344CB8AC3E}">
        <p14:creationId xmlns:p14="http://schemas.microsoft.com/office/powerpoint/2010/main" val="4923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5B6CFDD-1A3F-4F51-A120-0A5F6AFD83FC}" type="datetimeFigureOut">
              <a:rPr lang="en-CA" smtClean="0"/>
              <a:t>02-04-2022</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BDA037BF-5280-4DCE-86A1-F6B896D2FA07}" type="slidenum">
              <a:rPr lang="en-CA" smtClean="0"/>
              <a:t>‹#›</a:t>
            </a:fld>
            <a:endParaRPr lang="en-CA"/>
          </a:p>
        </p:txBody>
      </p:sp>
    </p:spTree>
    <p:extLst>
      <p:ext uri="{BB962C8B-B14F-4D97-AF65-F5344CB8AC3E}">
        <p14:creationId xmlns:p14="http://schemas.microsoft.com/office/powerpoint/2010/main" val="16306424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5B6CFDD-1A3F-4F51-A120-0A5F6AFD83FC}" type="datetimeFigureOut">
              <a:rPr lang="en-CA" smtClean="0"/>
              <a:t>02-04-2022</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BDA037BF-5280-4DCE-86A1-F6B896D2FA07}" type="slidenum">
              <a:rPr lang="en-CA" smtClean="0"/>
              <a:t>‹#›</a:t>
            </a:fld>
            <a:endParaRPr lang="en-CA"/>
          </a:p>
        </p:txBody>
      </p:sp>
    </p:spTree>
    <p:extLst>
      <p:ext uri="{BB962C8B-B14F-4D97-AF65-F5344CB8AC3E}">
        <p14:creationId xmlns:p14="http://schemas.microsoft.com/office/powerpoint/2010/main" val="5233425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B6CFDD-1A3F-4F51-A120-0A5F6AFD83FC}" type="datetimeFigureOut">
              <a:rPr lang="en-CA" smtClean="0"/>
              <a:t>02-04-2022</a:t>
            </a:fld>
            <a:endParaRPr lang="en-CA"/>
          </a:p>
        </p:txBody>
      </p:sp>
      <p:sp>
        <p:nvSpPr>
          <p:cNvPr id="3" name="Footer Placeholder 2"/>
          <p:cNvSpPr>
            <a:spLocks noGrp="1"/>
          </p:cNvSpPr>
          <p:nvPr>
            <p:ph type="ftr" sz="quarter" idx="11"/>
          </p:nvPr>
        </p:nvSpPr>
        <p:spPr/>
        <p:txBody>
          <a:bodyPr/>
          <a:lstStyle/>
          <a:p>
            <a:endParaRPr lang="en-CA"/>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BDA037BF-5280-4DCE-86A1-F6B896D2FA07}" type="slidenum">
              <a:rPr lang="en-CA" smtClean="0"/>
              <a:t>‹#›</a:t>
            </a:fld>
            <a:endParaRPr lang="en-CA"/>
          </a:p>
        </p:txBody>
      </p:sp>
    </p:spTree>
    <p:extLst>
      <p:ext uri="{BB962C8B-B14F-4D97-AF65-F5344CB8AC3E}">
        <p14:creationId xmlns:p14="http://schemas.microsoft.com/office/powerpoint/2010/main" val="2795534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5B6CFDD-1A3F-4F51-A120-0A5F6AFD83FC}" type="datetimeFigureOut">
              <a:rPr lang="en-CA" smtClean="0"/>
              <a:t>02-04-2022</a:t>
            </a:fld>
            <a:endParaRPr lang="en-CA"/>
          </a:p>
        </p:txBody>
      </p:sp>
      <p:sp>
        <p:nvSpPr>
          <p:cNvPr id="6" name="Footer Placeholder 5"/>
          <p:cNvSpPr>
            <a:spLocks noGrp="1"/>
          </p:cNvSpPr>
          <p:nvPr>
            <p:ph type="ftr" sz="quarter" idx="11"/>
          </p:nvPr>
        </p:nvSpPr>
        <p:spPr/>
        <p:txBody>
          <a:bodyPr/>
          <a:lstStyle/>
          <a:p>
            <a:endParaRPr lang="en-CA"/>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BDA037BF-5280-4DCE-86A1-F6B896D2FA07}" type="slidenum">
              <a:rPr lang="en-CA" smtClean="0"/>
              <a:t>‹#›</a:t>
            </a:fld>
            <a:endParaRPr lang="en-CA"/>
          </a:p>
        </p:txBody>
      </p:sp>
    </p:spTree>
    <p:extLst>
      <p:ext uri="{BB962C8B-B14F-4D97-AF65-F5344CB8AC3E}">
        <p14:creationId xmlns:p14="http://schemas.microsoft.com/office/powerpoint/2010/main" val="3587281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5B6CFDD-1A3F-4F51-A120-0A5F6AFD83FC}" type="datetimeFigureOut">
              <a:rPr lang="en-CA" smtClean="0"/>
              <a:t>02-04-2022</a:t>
            </a:fld>
            <a:endParaRPr lang="en-CA"/>
          </a:p>
        </p:txBody>
      </p:sp>
      <p:sp>
        <p:nvSpPr>
          <p:cNvPr id="6" name="Footer Placeholder 5"/>
          <p:cNvSpPr>
            <a:spLocks noGrp="1"/>
          </p:cNvSpPr>
          <p:nvPr>
            <p:ph type="ftr" sz="quarter" idx="11"/>
          </p:nvPr>
        </p:nvSpPr>
        <p:spPr/>
        <p:txBody>
          <a:bodyPr/>
          <a:lstStyle/>
          <a:p>
            <a:endParaRPr lang="en-CA"/>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BDA037BF-5280-4DCE-86A1-F6B896D2FA07}" type="slidenum">
              <a:rPr lang="en-CA" smtClean="0"/>
              <a:t>‹#›</a:t>
            </a:fld>
            <a:endParaRPr lang="en-CA"/>
          </a:p>
        </p:txBody>
      </p:sp>
    </p:spTree>
    <p:extLst>
      <p:ext uri="{BB962C8B-B14F-4D97-AF65-F5344CB8AC3E}">
        <p14:creationId xmlns:p14="http://schemas.microsoft.com/office/powerpoint/2010/main" val="26153573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B5B6CFDD-1A3F-4F51-A120-0A5F6AFD83FC}" type="datetimeFigureOut">
              <a:rPr lang="en-CA" smtClean="0"/>
              <a:t>02-04-2022</a:t>
            </a:fld>
            <a:endParaRPr lang="en-CA"/>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CA"/>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BDA037BF-5280-4DCE-86A1-F6B896D2FA07}" type="slidenum">
              <a:rPr lang="en-CA" smtClean="0"/>
              <a:t>‹#›</a:t>
            </a:fld>
            <a:endParaRPr lang="en-CA"/>
          </a:p>
        </p:txBody>
      </p:sp>
    </p:spTree>
    <p:extLst>
      <p:ext uri="{BB962C8B-B14F-4D97-AF65-F5344CB8AC3E}">
        <p14:creationId xmlns:p14="http://schemas.microsoft.com/office/powerpoint/2010/main" val="35021798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vimeo.com/showcase/5604408/video/304697617"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D67CE-B82B-439C-96A0-8EA4B8E58E8A}"/>
              </a:ext>
            </a:extLst>
          </p:cNvPr>
          <p:cNvSpPr>
            <a:spLocks noGrp="1"/>
          </p:cNvSpPr>
          <p:nvPr>
            <p:ph type="ctrTitle"/>
          </p:nvPr>
        </p:nvSpPr>
        <p:spPr/>
        <p:txBody>
          <a:bodyPr/>
          <a:lstStyle/>
          <a:p>
            <a:r>
              <a:rPr lang="en-CA" dirty="0"/>
              <a:t>Search Team Equity Training</a:t>
            </a:r>
          </a:p>
        </p:txBody>
      </p:sp>
      <p:sp>
        <p:nvSpPr>
          <p:cNvPr id="3" name="Subtitle 2">
            <a:extLst>
              <a:ext uri="{FF2B5EF4-FFF2-40B4-BE49-F238E27FC236}">
                <a16:creationId xmlns:a16="http://schemas.microsoft.com/office/drawing/2014/main" id="{C8CF968E-7F0F-4FD1-9237-26E16E1914B3}"/>
              </a:ext>
            </a:extLst>
          </p:cNvPr>
          <p:cNvSpPr>
            <a:spLocks noGrp="1"/>
          </p:cNvSpPr>
          <p:nvPr>
            <p:ph type="subTitle" idx="1"/>
          </p:nvPr>
        </p:nvSpPr>
        <p:spPr/>
        <p:txBody>
          <a:bodyPr/>
          <a:lstStyle/>
          <a:p>
            <a:r>
              <a:rPr lang="en-CA" dirty="0"/>
              <a:t>Shining Waters Regional Council</a:t>
            </a:r>
          </a:p>
        </p:txBody>
      </p:sp>
    </p:spTree>
    <p:extLst>
      <p:ext uri="{BB962C8B-B14F-4D97-AF65-F5344CB8AC3E}">
        <p14:creationId xmlns:p14="http://schemas.microsoft.com/office/powerpoint/2010/main" val="14617748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69DC4-1512-4231-82D7-DC242CC9490C}"/>
              </a:ext>
            </a:extLst>
          </p:cNvPr>
          <p:cNvSpPr>
            <a:spLocks noGrp="1"/>
          </p:cNvSpPr>
          <p:nvPr>
            <p:ph type="title"/>
          </p:nvPr>
        </p:nvSpPr>
        <p:spPr/>
        <p:txBody>
          <a:bodyPr/>
          <a:lstStyle/>
          <a:p>
            <a:r>
              <a:rPr lang="en-CA" dirty="0"/>
              <a:t>Equity Training Goal	</a:t>
            </a:r>
          </a:p>
        </p:txBody>
      </p:sp>
      <p:sp>
        <p:nvSpPr>
          <p:cNvPr id="3" name="Content Placeholder 2">
            <a:extLst>
              <a:ext uri="{FF2B5EF4-FFF2-40B4-BE49-F238E27FC236}">
                <a16:creationId xmlns:a16="http://schemas.microsoft.com/office/drawing/2014/main" id="{599295AB-F7E0-4BEE-ACDB-03FB6D747D64}"/>
              </a:ext>
            </a:extLst>
          </p:cNvPr>
          <p:cNvSpPr>
            <a:spLocks noGrp="1"/>
          </p:cNvSpPr>
          <p:nvPr>
            <p:ph idx="1"/>
          </p:nvPr>
        </p:nvSpPr>
        <p:spPr/>
        <p:txBody>
          <a:bodyPr>
            <a:normAutofit fontScale="92500"/>
          </a:bodyPr>
          <a:lstStyle/>
          <a:p>
            <a:pPr marL="0" indent="0">
              <a:buNone/>
            </a:pPr>
            <a:r>
              <a:rPr lang="en-CA" sz="4400" dirty="0"/>
              <a:t>To identify and address our biases so that search team members are open to the skills and gifts of every prospective minister in the pastoral relations process.</a:t>
            </a:r>
          </a:p>
          <a:p>
            <a:pPr marL="0" indent="0">
              <a:buNone/>
            </a:pPr>
            <a:endParaRPr lang="en-CA" dirty="0"/>
          </a:p>
        </p:txBody>
      </p:sp>
    </p:spTree>
    <p:extLst>
      <p:ext uri="{BB962C8B-B14F-4D97-AF65-F5344CB8AC3E}">
        <p14:creationId xmlns:p14="http://schemas.microsoft.com/office/powerpoint/2010/main" val="3693584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574AC-FDA0-4E29-A71B-B39FB0D671C5}"/>
              </a:ext>
            </a:extLst>
          </p:cNvPr>
          <p:cNvSpPr>
            <a:spLocks noGrp="1"/>
          </p:cNvSpPr>
          <p:nvPr>
            <p:ph type="title"/>
          </p:nvPr>
        </p:nvSpPr>
        <p:spPr/>
        <p:txBody>
          <a:bodyPr/>
          <a:lstStyle/>
          <a:p>
            <a:r>
              <a:rPr lang="en-CA" dirty="0"/>
              <a:t>Are you biased?</a:t>
            </a:r>
          </a:p>
        </p:txBody>
      </p:sp>
      <p:pic>
        <p:nvPicPr>
          <p:cNvPr id="6" name="Content Placeholder 5">
            <a:extLst>
              <a:ext uri="{FF2B5EF4-FFF2-40B4-BE49-F238E27FC236}">
                <a16:creationId xmlns:a16="http://schemas.microsoft.com/office/drawing/2014/main" id="{04CD4276-E91A-4969-99D7-37708A6BCD41}"/>
              </a:ext>
            </a:extLst>
          </p:cNvPr>
          <p:cNvPicPr>
            <a:picLocks noGrp="1" noChangeAspect="1"/>
          </p:cNvPicPr>
          <p:nvPr>
            <p:ph idx="1"/>
          </p:nvPr>
        </p:nvPicPr>
        <p:blipFill>
          <a:blip r:embed="rId2"/>
          <a:stretch>
            <a:fillRect/>
          </a:stretch>
        </p:blipFill>
        <p:spPr>
          <a:xfrm>
            <a:off x="2023533" y="2288159"/>
            <a:ext cx="8238067" cy="4349877"/>
          </a:xfrm>
          <a:prstGeom prst="rect">
            <a:avLst/>
          </a:prstGeom>
        </p:spPr>
      </p:pic>
    </p:spTree>
    <p:extLst>
      <p:ext uri="{BB962C8B-B14F-4D97-AF65-F5344CB8AC3E}">
        <p14:creationId xmlns:p14="http://schemas.microsoft.com/office/powerpoint/2010/main" val="36532775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E16F7-7931-42E6-BB74-C894C2D80366}"/>
              </a:ext>
            </a:extLst>
          </p:cNvPr>
          <p:cNvSpPr>
            <a:spLocks noGrp="1"/>
          </p:cNvSpPr>
          <p:nvPr>
            <p:ph type="title"/>
          </p:nvPr>
        </p:nvSpPr>
        <p:spPr/>
        <p:txBody>
          <a:bodyPr/>
          <a:lstStyle/>
          <a:p>
            <a:r>
              <a:rPr lang="en-CA" dirty="0"/>
              <a:t>Power Analysis	</a:t>
            </a:r>
          </a:p>
        </p:txBody>
      </p:sp>
      <p:pic>
        <p:nvPicPr>
          <p:cNvPr id="5" name="Content Placeholder 4">
            <a:extLst>
              <a:ext uri="{FF2B5EF4-FFF2-40B4-BE49-F238E27FC236}">
                <a16:creationId xmlns:a16="http://schemas.microsoft.com/office/drawing/2014/main" id="{F0B6ACF5-ED9C-4935-A35B-1F73B296CB7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70467" y="2603499"/>
            <a:ext cx="9863666" cy="4335727"/>
          </a:xfrm>
        </p:spPr>
      </p:pic>
    </p:spTree>
    <p:extLst>
      <p:ext uri="{BB962C8B-B14F-4D97-AF65-F5344CB8AC3E}">
        <p14:creationId xmlns:p14="http://schemas.microsoft.com/office/powerpoint/2010/main" val="15371506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50579-FD08-42D1-9002-91116CCCE118}"/>
              </a:ext>
            </a:extLst>
          </p:cNvPr>
          <p:cNvSpPr>
            <a:spLocks noGrp="1"/>
          </p:cNvSpPr>
          <p:nvPr>
            <p:ph type="title"/>
          </p:nvPr>
        </p:nvSpPr>
        <p:spPr/>
        <p:txBody>
          <a:bodyPr/>
          <a:lstStyle/>
          <a:p>
            <a:r>
              <a:rPr lang="en-CA" dirty="0"/>
              <a:t>Privilege and Non-privilege</a:t>
            </a:r>
          </a:p>
        </p:txBody>
      </p:sp>
      <p:graphicFrame>
        <p:nvGraphicFramePr>
          <p:cNvPr id="4" name="Content Placeholder 3">
            <a:extLst>
              <a:ext uri="{FF2B5EF4-FFF2-40B4-BE49-F238E27FC236}">
                <a16:creationId xmlns:a16="http://schemas.microsoft.com/office/drawing/2014/main" id="{2F5862A6-21C7-4FC2-B50B-F4F4C39F4618}"/>
              </a:ext>
            </a:extLst>
          </p:cNvPr>
          <p:cNvGraphicFramePr>
            <a:graphicFrameLocks noGrp="1"/>
          </p:cNvGraphicFramePr>
          <p:nvPr>
            <p:ph idx="1"/>
            <p:extLst>
              <p:ext uri="{D42A27DB-BD31-4B8C-83A1-F6EECF244321}">
                <p14:modId xmlns:p14="http://schemas.microsoft.com/office/powerpoint/2010/main" val="797984536"/>
              </p:ext>
            </p:extLst>
          </p:nvPr>
        </p:nvGraphicFramePr>
        <p:xfrm>
          <a:off x="1155700" y="2603500"/>
          <a:ext cx="8824914" cy="3774440"/>
        </p:xfrm>
        <a:graphic>
          <a:graphicData uri="http://schemas.openxmlformats.org/drawingml/2006/table">
            <a:tbl>
              <a:tblPr firstRow="1" bandRow="1">
                <a:tableStyleId>{5C22544A-7EE6-4342-B048-85BDC9FD1C3A}</a:tableStyleId>
              </a:tblPr>
              <a:tblGrid>
                <a:gridCol w="4412457">
                  <a:extLst>
                    <a:ext uri="{9D8B030D-6E8A-4147-A177-3AD203B41FA5}">
                      <a16:colId xmlns:a16="http://schemas.microsoft.com/office/drawing/2014/main" val="4219522013"/>
                    </a:ext>
                  </a:extLst>
                </a:gridCol>
                <a:gridCol w="4412457">
                  <a:extLst>
                    <a:ext uri="{9D8B030D-6E8A-4147-A177-3AD203B41FA5}">
                      <a16:colId xmlns:a16="http://schemas.microsoft.com/office/drawing/2014/main" val="1102780762"/>
                    </a:ext>
                  </a:extLst>
                </a:gridCol>
              </a:tblGrid>
              <a:tr h="370840">
                <a:tc>
                  <a:txBody>
                    <a:bodyPr/>
                    <a:lstStyle/>
                    <a:p>
                      <a:r>
                        <a:rPr lang="en-CA" dirty="0"/>
                        <a:t>Privilege</a:t>
                      </a:r>
                    </a:p>
                  </a:txBody>
                  <a:tcPr/>
                </a:tc>
                <a:tc>
                  <a:txBody>
                    <a:bodyPr/>
                    <a:lstStyle/>
                    <a:p>
                      <a:r>
                        <a:rPr lang="en-CA" dirty="0"/>
                        <a:t>Non-privilege</a:t>
                      </a:r>
                    </a:p>
                  </a:txBody>
                  <a:tcPr/>
                </a:tc>
                <a:extLst>
                  <a:ext uri="{0D108BD9-81ED-4DB2-BD59-A6C34878D82A}">
                    <a16:rowId xmlns:a16="http://schemas.microsoft.com/office/drawing/2014/main" val="1453967110"/>
                  </a:ext>
                </a:extLst>
              </a:tr>
              <a:tr h="370840">
                <a:tc>
                  <a:txBody>
                    <a:bodyPr/>
                    <a:lstStyle/>
                    <a:p>
                      <a:r>
                        <a:rPr lang="en-CA" dirty="0"/>
                        <a:t>Normative</a:t>
                      </a:r>
                    </a:p>
                  </a:txBody>
                  <a:tcPr/>
                </a:tc>
                <a:tc>
                  <a:txBody>
                    <a:bodyPr/>
                    <a:lstStyle/>
                    <a:p>
                      <a:r>
                        <a:rPr lang="en-CA" dirty="0"/>
                        <a:t>invisible; deviant; unnatural</a:t>
                      </a:r>
                    </a:p>
                  </a:txBody>
                  <a:tcPr/>
                </a:tc>
                <a:extLst>
                  <a:ext uri="{0D108BD9-81ED-4DB2-BD59-A6C34878D82A}">
                    <a16:rowId xmlns:a16="http://schemas.microsoft.com/office/drawing/2014/main" val="2192714850"/>
                  </a:ext>
                </a:extLst>
              </a:tr>
              <a:tr h="370840">
                <a:tc>
                  <a:txBody>
                    <a:bodyPr/>
                    <a:lstStyle/>
                    <a:p>
                      <a:r>
                        <a:rPr lang="en-CA" dirty="0"/>
                        <a:t>Rights – service; safety; respect</a:t>
                      </a:r>
                    </a:p>
                  </a:txBody>
                  <a:tcPr/>
                </a:tc>
                <a:tc>
                  <a:txBody>
                    <a:bodyPr/>
                    <a:lstStyle/>
                    <a:p>
                      <a:r>
                        <a:rPr lang="en-CA" dirty="0"/>
                        <a:t>Lack of rights – lower quality of service; harassment; insecurity</a:t>
                      </a:r>
                    </a:p>
                  </a:txBody>
                  <a:tcPr/>
                </a:tc>
                <a:extLst>
                  <a:ext uri="{0D108BD9-81ED-4DB2-BD59-A6C34878D82A}">
                    <a16:rowId xmlns:a16="http://schemas.microsoft.com/office/drawing/2014/main" val="1527023223"/>
                  </a:ext>
                </a:extLst>
              </a:tr>
              <a:tr h="370840">
                <a:tc>
                  <a:txBody>
                    <a:bodyPr/>
                    <a:lstStyle/>
                    <a:p>
                      <a:r>
                        <a:rPr lang="en-CA" dirty="0"/>
                        <a:t>No awareness of privilege</a:t>
                      </a:r>
                    </a:p>
                  </a:txBody>
                  <a:tcPr/>
                </a:tc>
                <a:tc>
                  <a:txBody>
                    <a:bodyPr/>
                    <a:lstStyle/>
                    <a:p>
                      <a:r>
                        <a:rPr lang="en-CA" dirty="0"/>
                        <a:t>Daily awareness/reminders of non-privilege</a:t>
                      </a:r>
                    </a:p>
                  </a:txBody>
                  <a:tcPr/>
                </a:tc>
                <a:extLst>
                  <a:ext uri="{0D108BD9-81ED-4DB2-BD59-A6C34878D82A}">
                    <a16:rowId xmlns:a16="http://schemas.microsoft.com/office/drawing/2014/main" val="3776815956"/>
                  </a:ext>
                </a:extLst>
              </a:tr>
              <a:tr h="370840">
                <a:tc>
                  <a:txBody>
                    <a:bodyPr/>
                    <a:lstStyle/>
                    <a:p>
                      <a:r>
                        <a:rPr lang="en-CA" dirty="0"/>
                        <a:t>Power conferred/granted</a:t>
                      </a:r>
                    </a:p>
                  </a:txBody>
                  <a:tcPr/>
                </a:tc>
                <a:tc>
                  <a:txBody>
                    <a:bodyPr/>
                    <a:lstStyle/>
                    <a:p>
                      <a:r>
                        <a:rPr lang="en-CA" dirty="0"/>
                        <a:t>Margins of power. Access is difficult.</a:t>
                      </a:r>
                    </a:p>
                  </a:txBody>
                  <a:tcPr/>
                </a:tc>
                <a:extLst>
                  <a:ext uri="{0D108BD9-81ED-4DB2-BD59-A6C34878D82A}">
                    <a16:rowId xmlns:a16="http://schemas.microsoft.com/office/drawing/2014/main" val="4064778681"/>
                  </a:ext>
                </a:extLst>
              </a:tr>
              <a:tr h="370840">
                <a:tc>
                  <a:txBody>
                    <a:bodyPr/>
                    <a:lstStyle/>
                    <a:p>
                      <a:r>
                        <a:rPr lang="en-CA" dirty="0"/>
                        <a:t>Easy to see self in culture/entertainment</a:t>
                      </a:r>
                    </a:p>
                  </a:txBody>
                  <a:tcPr/>
                </a:tc>
                <a:tc>
                  <a:txBody>
                    <a:bodyPr/>
                    <a:lstStyle/>
                    <a:p>
                      <a:r>
                        <a:rPr lang="en-CA" dirty="0"/>
                        <a:t>Disconnect with dominant culture; self not reflected</a:t>
                      </a:r>
                    </a:p>
                  </a:txBody>
                  <a:tcPr/>
                </a:tc>
                <a:extLst>
                  <a:ext uri="{0D108BD9-81ED-4DB2-BD59-A6C34878D82A}">
                    <a16:rowId xmlns:a16="http://schemas.microsoft.com/office/drawing/2014/main" val="2238411286"/>
                  </a:ext>
                </a:extLst>
              </a:tr>
              <a:tr h="370840">
                <a:tc>
                  <a:txBody>
                    <a:bodyPr/>
                    <a:lstStyle/>
                    <a:p>
                      <a:r>
                        <a:rPr lang="en-CA" dirty="0"/>
                        <a:t>Open doors- jobs; education</a:t>
                      </a:r>
                    </a:p>
                  </a:txBody>
                  <a:tcPr/>
                </a:tc>
                <a:tc>
                  <a:txBody>
                    <a:bodyPr/>
                    <a:lstStyle/>
                    <a:p>
                      <a:r>
                        <a:rPr lang="en-CA" dirty="0"/>
                        <a:t>Doors are closed and hard to find</a:t>
                      </a:r>
                    </a:p>
                  </a:txBody>
                  <a:tcPr/>
                </a:tc>
                <a:extLst>
                  <a:ext uri="{0D108BD9-81ED-4DB2-BD59-A6C34878D82A}">
                    <a16:rowId xmlns:a16="http://schemas.microsoft.com/office/drawing/2014/main" val="215760466"/>
                  </a:ext>
                </a:extLst>
              </a:tr>
              <a:tr h="370840">
                <a:tc>
                  <a:txBody>
                    <a:bodyPr/>
                    <a:lstStyle/>
                    <a:p>
                      <a:endParaRPr lang="en-CA"/>
                    </a:p>
                  </a:txBody>
                  <a:tcPr/>
                </a:tc>
                <a:tc>
                  <a:txBody>
                    <a:bodyPr/>
                    <a:lstStyle/>
                    <a:p>
                      <a:endParaRPr lang="en-CA" dirty="0"/>
                    </a:p>
                  </a:txBody>
                  <a:tcPr/>
                </a:tc>
                <a:extLst>
                  <a:ext uri="{0D108BD9-81ED-4DB2-BD59-A6C34878D82A}">
                    <a16:rowId xmlns:a16="http://schemas.microsoft.com/office/drawing/2014/main" val="84801044"/>
                  </a:ext>
                </a:extLst>
              </a:tr>
            </a:tbl>
          </a:graphicData>
        </a:graphic>
      </p:graphicFrame>
    </p:spTree>
    <p:extLst>
      <p:ext uri="{BB962C8B-B14F-4D97-AF65-F5344CB8AC3E}">
        <p14:creationId xmlns:p14="http://schemas.microsoft.com/office/powerpoint/2010/main" val="22117184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5B208788-BE17-40F3-B4C7-57107970D201}"/>
              </a:ext>
            </a:extLst>
          </p:cNvPr>
          <p:cNvGraphicFramePr>
            <a:graphicFrameLocks noGrp="1"/>
          </p:cNvGraphicFramePr>
          <p:nvPr>
            <p:extLst>
              <p:ext uri="{D42A27DB-BD31-4B8C-83A1-F6EECF244321}">
                <p14:modId xmlns:p14="http://schemas.microsoft.com/office/powerpoint/2010/main" val="1610546"/>
              </p:ext>
            </p:extLst>
          </p:nvPr>
        </p:nvGraphicFramePr>
        <p:xfrm>
          <a:off x="2032000" y="719666"/>
          <a:ext cx="8238067" cy="457708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485224714"/>
                    </a:ext>
                  </a:extLst>
                </a:gridCol>
                <a:gridCol w="6206067">
                  <a:extLst>
                    <a:ext uri="{9D8B030D-6E8A-4147-A177-3AD203B41FA5}">
                      <a16:colId xmlns:a16="http://schemas.microsoft.com/office/drawing/2014/main" val="14454308"/>
                    </a:ext>
                  </a:extLst>
                </a:gridCol>
              </a:tblGrid>
              <a:tr h="370840">
                <a:tc>
                  <a:txBody>
                    <a:bodyPr/>
                    <a:lstStyle/>
                    <a:p>
                      <a:r>
                        <a:rPr lang="en-CA" dirty="0"/>
                        <a:t>Type of Bias</a:t>
                      </a:r>
                    </a:p>
                  </a:txBody>
                  <a:tcPr/>
                </a:tc>
                <a:tc>
                  <a:txBody>
                    <a:bodyPr/>
                    <a:lstStyle/>
                    <a:p>
                      <a:endParaRPr lang="en-CA"/>
                    </a:p>
                  </a:txBody>
                  <a:tcPr/>
                </a:tc>
                <a:extLst>
                  <a:ext uri="{0D108BD9-81ED-4DB2-BD59-A6C34878D82A}">
                    <a16:rowId xmlns:a16="http://schemas.microsoft.com/office/drawing/2014/main" val="4004044451"/>
                  </a:ext>
                </a:extLst>
              </a:tr>
              <a:tr h="487681">
                <a:tc>
                  <a:txBody>
                    <a:bodyPr/>
                    <a:lstStyle/>
                    <a:p>
                      <a:r>
                        <a:rPr lang="en-CA" b="1" dirty="0"/>
                        <a:t>Motivational</a:t>
                      </a:r>
                      <a:r>
                        <a:rPr lang="en-CA" dirty="0"/>
                        <a:t> </a:t>
                      </a:r>
                    </a:p>
                  </a:txBody>
                  <a:tcPr/>
                </a:tc>
                <a:tc>
                  <a:txBody>
                    <a:bodyPr/>
                    <a:lstStyle/>
                    <a:p>
                      <a:r>
                        <a:rPr lang="en-CA" dirty="0"/>
                        <a:t>This bias occurs when the interviewer is motivated to obtain a particular kind of outcome. </a:t>
                      </a:r>
                    </a:p>
                  </a:txBody>
                  <a:tcPr/>
                </a:tc>
                <a:extLst>
                  <a:ext uri="{0D108BD9-81ED-4DB2-BD59-A6C34878D82A}">
                    <a16:rowId xmlns:a16="http://schemas.microsoft.com/office/drawing/2014/main" val="398217243"/>
                  </a:ext>
                </a:extLst>
              </a:tr>
              <a:tr h="370840">
                <a:tc>
                  <a:txBody>
                    <a:bodyPr/>
                    <a:lstStyle/>
                    <a:p>
                      <a:r>
                        <a:rPr lang="en-CA" b="1" dirty="0"/>
                        <a:t>Confirmatory</a:t>
                      </a:r>
                    </a:p>
                  </a:txBody>
                  <a:tcPr/>
                </a:tc>
                <a:tc>
                  <a:txBody>
                    <a:bodyPr/>
                    <a:lstStyle/>
                    <a:p>
                      <a:r>
                        <a:rPr lang="en-CA" dirty="0"/>
                        <a:t>We hold prior information. We tend to notice and favour things that confirm the ideas we already hold rather than notice or favour things that contrast with our ideas.</a:t>
                      </a:r>
                    </a:p>
                  </a:txBody>
                  <a:tcPr/>
                </a:tc>
                <a:extLst>
                  <a:ext uri="{0D108BD9-81ED-4DB2-BD59-A6C34878D82A}">
                    <a16:rowId xmlns:a16="http://schemas.microsoft.com/office/drawing/2014/main" val="887506311"/>
                  </a:ext>
                </a:extLst>
              </a:tr>
              <a:tr h="370840">
                <a:tc>
                  <a:txBody>
                    <a:bodyPr/>
                    <a:lstStyle/>
                    <a:p>
                      <a:r>
                        <a:rPr lang="en-CA" b="1" dirty="0"/>
                        <a:t>Cognitive</a:t>
                      </a:r>
                    </a:p>
                  </a:txBody>
                  <a:tcPr/>
                </a:tc>
                <a:tc>
                  <a:txBody>
                    <a:bodyPr/>
                    <a:lstStyle/>
                    <a:p>
                      <a:r>
                        <a:rPr lang="en-CA" sz="1800" b="0" i="0" kern="1200" dirty="0">
                          <a:solidFill>
                            <a:schemeClr val="dk1"/>
                          </a:solidFill>
                          <a:effectLst/>
                          <a:latin typeface="+mn-lt"/>
                          <a:ea typeface="+mn-ea"/>
                          <a:cs typeface="+mn-cs"/>
                        </a:rPr>
                        <a:t>A </a:t>
                      </a:r>
                      <a:r>
                        <a:rPr lang="en-CA" sz="1800" b="1" i="0" kern="1200" dirty="0">
                          <a:solidFill>
                            <a:schemeClr val="dk1"/>
                          </a:solidFill>
                          <a:effectLst/>
                          <a:latin typeface="+mn-lt"/>
                          <a:ea typeface="+mn-ea"/>
                          <a:cs typeface="+mn-cs"/>
                        </a:rPr>
                        <a:t>cognitive bias</a:t>
                      </a:r>
                      <a:r>
                        <a:rPr lang="en-CA" sz="1800" b="0" i="0" kern="1200" dirty="0">
                          <a:solidFill>
                            <a:schemeClr val="dk1"/>
                          </a:solidFill>
                          <a:effectLst/>
                          <a:latin typeface="+mn-lt"/>
                          <a:ea typeface="+mn-ea"/>
                          <a:cs typeface="+mn-cs"/>
                        </a:rPr>
                        <a:t> is a subconscious error in thinking that leads you to misinterpret information from the world around you, and affects the decisions and judgements you make.</a:t>
                      </a:r>
                      <a:endParaRPr lang="en-CA" dirty="0"/>
                    </a:p>
                  </a:txBody>
                  <a:tcPr/>
                </a:tc>
                <a:extLst>
                  <a:ext uri="{0D108BD9-81ED-4DB2-BD59-A6C34878D82A}">
                    <a16:rowId xmlns:a16="http://schemas.microsoft.com/office/drawing/2014/main" val="3789485362"/>
                  </a:ext>
                </a:extLst>
              </a:tr>
              <a:tr h="370840">
                <a:tc>
                  <a:txBody>
                    <a:bodyPr/>
                    <a:lstStyle/>
                    <a:p>
                      <a:r>
                        <a:rPr lang="en-CA" b="1" dirty="0"/>
                        <a:t>Observational</a:t>
                      </a:r>
                    </a:p>
                  </a:txBody>
                  <a:tcPr/>
                </a:tc>
                <a:tc>
                  <a:txBody>
                    <a:bodyPr/>
                    <a:lstStyle/>
                    <a:p>
                      <a:r>
                        <a:rPr lang="en-CA" dirty="0"/>
                        <a:t>Observational bias is based on our life experiences. It involves what we observe in other people. We all tend to observe some physical attributes more than others and to ascribe more value to these observations.</a:t>
                      </a:r>
                    </a:p>
                  </a:txBody>
                  <a:tcPr/>
                </a:tc>
                <a:extLst>
                  <a:ext uri="{0D108BD9-81ED-4DB2-BD59-A6C34878D82A}">
                    <a16:rowId xmlns:a16="http://schemas.microsoft.com/office/drawing/2014/main" val="2534248119"/>
                  </a:ext>
                </a:extLst>
              </a:tr>
            </a:tbl>
          </a:graphicData>
        </a:graphic>
      </p:graphicFrame>
    </p:spTree>
    <p:extLst>
      <p:ext uri="{BB962C8B-B14F-4D97-AF65-F5344CB8AC3E}">
        <p14:creationId xmlns:p14="http://schemas.microsoft.com/office/powerpoint/2010/main" val="39043478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3E8C1-9F2B-45D7-AB91-BBCDF26A5D00}"/>
              </a:ext>
            </a:extLst>
          </p:cNvPr>
          <p:cNvSpPr>
            <a:spLocks noGrp="1"/>
          </p:cNvSpPr>
          <p:nvPr>
            <p:ph type="title"/>
          </p:nvPr>
        </p:nvSpPr>
        <p:spPr/>
        <p:txBody>
          <a:bodyPr/>
          <a:lstStyle/>
          <a:p>
            <a:r>
              <a:rPr lang="en-CA" dirty="0"/>
              <a:t>How might a search process bias against some ministry personnel? </a:t>
            </a:r>
          </a:p>
        </p:txBody>
      </p:sp>
      <p:sp>
        <p:nvSpPr>
          <p:cNvPr id="3" name="Content Placeholder 2">
            <a:extLst>
              <a:ext uri="{FF2B5EF4-FFF2-40B4-BE49-F238E27FC236}">
                <a16:creationId xmlns:a16="http://schemas.microsoft.com/office/drawing/2014/main" id="{3909C709-B03F-4EEC-9D56-B84D9162586D}"/>
              </a:ext>
            </a:extLst>
          </p:cNvPr>
          <p:cNvSpPr>
            <a:spLocks noGrp="1"/>
          </p:cNvSpPr>
          <p:nvPr>
            <p:ph idx="1"/>
          </p:nvPr>
        </p:nvSpPr>
        <p:spPr/>
        <p:txBody>
          <a:bodyPr>
            <a:normAutofit fontScale="92500" lnSpcReduction="20000"/>
          </a:bodyPr>
          <a:lstStyle/>
          <a:p>
            <a:pPr marL="0" indent="0">
              <a:buNone/>
            </a:pPr>
            <a:r>
              <a:rPr lang="en-CA" b="1" dirty="0">
                <a:solidFill>
                  <a:schemeClr val="accent5">
                    <a:lumMod val="75000"/>
                  </a:schemeClr>
                </a:solidFill>
              </a:rPr>
              <a:t>Search steps</a:t>
            </a:r>
          </a:p>
          <a:p>
            <a:r>
              <a:rPr lang="en-CA" sz="2000" b="1" dirty="0"/>
              <a:t>1. Developing your position description and Living Faith Story</a:t>
            </a:r>
          </a:p>
          <a:p>
            <a:r>
              <a:rPr lang="en-CA" sz="2000" b="1" dirty="0"/>
              <a:t>2. Putting together your search team</a:t>
            </a:r>
          </a:p>
          <a:p>
            <a:r>
              <a:rPr lang="en-CA" sz="2000" b="1" dirty="0"/>
              <a:t>3. Recruiting through advertisements</a:t>
            </a:r>
          </a:p>
          <a:p>
            <a:r>
              <a:rPr lang="en-CA" sz="2000" b="1" dirty="0"/>
              <a:t>4. Searching ministers’ profiles</a:t>
            </a:r>
          </a:p>
          <a:p>
            <a:r>
              <a:rPr lang="en-CA" sz="2000" b="1" dirty="0"/>
              <a:t>5. Shortlisting and choosing your interviewees</a:t>
            </a:r>
          </a:p>
          <a:p>
            <a:r>
              <a:rPr lang="en-CA" sz="2000" b="1" dirty="0"/>
              <a:t>6. Interviewing</a:t>
            </a:r>
          </a:p>
          <a:p>
            <a:r>
              <a:rPr lang="en-CA" sz="2000" b="1" dirty="0"/>
              <a:t>7. Discerning and choosing your candidate for recommendation</a:t>
            </a:r>
          </a:p>
          <a:p>
            <a:r>
              <a:rPr lang="en-CA" sz="2000" b="1" dirty="0"/>
              <a:t>8. Presenting your recommendation to the congregation</a:t>
            </a:r>
          </a:p>
          <a:p>
            <a:endParaRPr lang="en-CA" dirty="0"/>
          </a:p>
        </p:txBody>
      </p:sp>
    </p:spTree>
    <p:extLst>
      <p:ext uri="{BB962C8B-B14F-4D97-AF65-F5344CB8AC3E}">
        <p14:creationId xmlns:p14="http://schemas.microsoft.com/office/powerpoint/2010/main" val="30085674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CCE75-A114-4629-859B-EA696576A9E3}"/>
              </a:ext>
            </a:extLst>
          </p:cNvPr>
          <p:cNvSpPr>
            <a:spLocks noGrp="1"/>
          </p:cNvSpPr>
          <p:nvPr>
            <p:ph type="title"/>
          </p:nvPr>
        </p:nvSpPr>
        <p:spPr/>
        <p:txBody>
          <a:bodyPr/>
          <a:lstStyle/>
          <a:p>
            <a:r>
              <a:rPr lang="en-CA" dirty="0"/>
              <a:t>Racial bias (racism) and the church</a:t>
            </a:r>
          </a:p>
        </p:txBody>
      </p:sp>
      <p:sp>
        <p:nvSpPr>
          <p:cNvPr id="3" name="Content Placeholder 2">
            <a:extLst>
              <a:ext uri="{FF2B5EF4-FFF2-40B4-BE49-F238E27FC236}">
                <a16:creationId xmlns:a16="http://schemas.microsoft.com/office/drawing/2014/main" id="{7D3720F9-F097-4EA6-9B0F-C80B60E43163}"/>
              </a:ext>
            </a:extLst>
          </p:cNvPr>
          <p:cNvSpPr>
            <a:spLocks noGrp="1"/>
          </p:cNvSpPr>
          <p:nvPr>
            <p:ph idx="1"/>
          </p:nvPr>
        </p:nvSpPr>
        <p:spPr/>
        <p:txBody>
          <a:bodyPr/>
          <a:lstStyle/>
          <a:p>
            <a:pPr marL="0" indent="0">
              <a:buNone/>
            </a:pPr>
            <a:r>
              <a:rPr lang="en-CA" b="1" dirty="0"/>
              <a:t>How open are you to a minister whose skin colour/racial identity is different from your own, and/or different from the majority of congregants?</a:t>
            </a:r>
          </a:p>
          <a:p>
            <a:pPr marL="0" indent="0">
              <a:buNone/>
            </a:pPr>
            <a:endParaRPr lang="en-CA" dirty="0"/>
          </a:p>
          <a:p>
            <a:pPr marL="0" indent="0">
              <a:buNone/>
            </a:pPr>
            <a:r>
              <a:rPr lang="en-CA" dirty="0">
                <a:hlinkClick r:id="rId2"/>
              </a:rPr>
              <a:t>Stretching Beyond Racism on Vimeo</a:t>
            </a:r>
            <a:endParaRPr lang="en-CA" dirty="0"/>
          </a:p>
          <a:p>
            <a:pPr marL="0" indent="0">
              <a:buNone/>
            </a:pPr>
            <a:endParaRPr lang="en-CA" dirty="0"/>
          </a:p>
        </p:txBody>
      </p:sp>
    </p:spTree>
    <p:extLst>
      <p:ext uri="{BB962C8B-B14F-4D97-AF65-F5344CB8AC3E}">
        <p14:creationId xmlns:p14="http://schemas.microsoft.com/office/powerpoint/2010/main" val="37032151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19D61-3F02-4D05-8173-E7A2EFAC9ADC}"/>
              </a:ext>
            </a:extLst>
          </p:cNvPr>
          <p:cNvSpPr>
            <a:spLocks noGrp="1"/>
          </p:cNvSpPr>
          <p:nvPr>
            <p:ph type="title"/>
          </p:nvPr>
        </p:nvSpPr>
        <p:spPr/>
        <p:txBody>
          <a:bodyPr/>
          <a:lstStyle/>
          <a:p>
            <a:r>
              <a:rPr lang="en-CA" dirty="0"/>
              <a:t>Our challenge:</a:t>
            </a:r>
          </a:p>
        </p:txBody>
      </p:sp>
      <p:sp>
        <p:nvSpPr>
          <p:cNvPr id="3" name="Content Placeholder 2">
            <a:extLst>
              <a:ext uri="{FF2B5EF4-FFF2-40B4-BE49-F238E27FC236}">
                <a16:creationId xmlns:a16="http://schemas.microsoft.com/office/drawing/2014/main" id="{0604AF29-3AF4-4647-A04A-B6EFDD079757}"/>
              </a:ext>
            </a:extLst>
          </p:cNvPr>
          <p:cNvSpPr>
            <a:spLocks noGrp="1"/>
          </p:cNvSpPr>
          <p:nvPr>
            <p:ph idx="1"/>
          </p:nvPr>
        </p:nvSpPr>
        <p:spPr/>
        <p:txBody>
          <a:bodyPr>
            <a:normAutofit/>
          </a:bodyPr>
          <a:lstStyle/>
          <a:p>
            <a:pPr>
              <a:buFont typeface="Wingdings" panose="05000000000000000000" pitchFamily="2" charset="2"/>
              <a:buChar char="Ø"/>
            </a:pPr>
            <a:r>
              <a:rPr lang="en-CA" sz="2800" dirty="0">
                <a:solidFill>
                  <a:srgbClr val="0070C0"/>
                </a:solidFill>
              </a:rPr>
              <a:t>How will you ask each other hard questions about your biases in a way that is compassionate, respectful, and open to the possibility of mutual transformation?</a:t>
            </a:r>
          </a:p>
          <a:p>
            <a:pPr>
              <a:buFont typeface="Wingdings" panose="05000000000000000000" pitchFamily="2" charset="2"/>
              <a:buChar char="Ø"/>
            </a:pPr>
            <a:r>
              <a:rPr lang="en-CA" sz="2800" dirty="0">
                <a:solidFill>
                  <a:srgbClr val="0070C0"/>
                </a:solidFill>
              </a:rPr>
              <a:t>What commitments do you want to make to each other as a search team when it comes to equity issues and your search?</a:t>
            </a:r>
          </a:p>
          <a:p>
            <a:pPr marL="0" indent="0">
              <a:buNone/>
            </a:pPr>
            <a:endParaRPr lang="en-CA" sz="3600" dirty="0"/>
          </a:p>
        </p:txBody>
      </p:sp>
    </p:spTree>
    <p:extLst>
      <p:ext uri="{BB962C8B-B14F-4D97-AF65-F5344CB8AC3E}">
        <p14:creationId xmlns:p14="http://schemas.microsoft.com/office/powerpoint/2010/main" val="169040114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DE359331446834582F64A0E5E06A15C" ma:contentTypeVersion="14" ma:contentTypeDescription="Create a new document." ma:contentTypeScope="" ma:versionID="80c5bebd8c5c25816172b97705a50836">
  <xsd:schema xmlns:xsd="http://www.w3.org/2001/XMLSchema" xmlns:xs="http://www.w3.org/2001/XMLSchema" xmlns:p="http://schemas.microsoft.com/office/2006/metadata/properties" xmlns:ns3="d49a5a0e-e988-4822-9061-2c6defc229cc" xmlns:ns4="1449126a-7bd7-4714-b12d-8db2cffeabcf" targetNamespace="http://schemas.microsoft.com/office/2006/metadata/properties" ma:root="true" ma:fieldsID="7885430bc333632567635a17daaf756e" ns3:_="" ns4:_="">
    <xsd:import namespace="d49a5a0e-e988-4822-9061-2c6defc229cc"/>
    <xsd:import namespace="1449126a-7bd7-4714-b12d-8db2cffeabcf"/>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OCR" minOccurs="0"/>
                <xsd:element ref="ns4:SharedWithUsers" minOccurs="0"/>
                <xsd:element ref="ns4:SharedWithDetails" minOccurs="0"/>
                <xsd:element ref="ns4:SharingHintHash"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49a5a0e-e988-4822-9061-2c6defc229c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449126a-7bd7-4714-b12d-8db2cffeabcf"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91E5D8A-807D-4116-AD8E-26A2E0DAFFC0}">
  <ds:schemaRefs>
    <ds:schemaRef ds:uri="http://purl.org/dc/terms/"/>
    <ds:schemaRef ds:uri="http://schemas.microsoft.com/office/2006/documentManagement/types"/>
    <ds:schemaRef ds:uri="http://schemas.microsoft.com/office/2006/metadata/properties"/>
    <ds:schemaRef ds:uri="http://schemas.openxmlformats.org/package/2006/metadata/core-properties"/>
    <ds:schemaRef ds:uri="http://purl.org/dc/dcmitype/"/>
    <ds:schemaRef ds:uri="http://www.w3.org/XML/1998/namespace"/>
    <ds:schemaRef ds:uri="http://purl.org/dc/elements/1.1/"/>
    <ds:schemaRef ds:uri="http://schemas.microsoft.com/office/infopath/2007/PartnerControls"/>
    <ds:schemaRef ds:uri="1449126a-7bd7-4714-b12d-8db2cffeabcf"/>
    <ds:schemaRef ds:uri="d49a5a0e-e988-4822-9061-2c6defc229cc"/>
  </ds:schemaRefs>
</ds:datastoreItem>
</file>

<file path=customXml/itemProps2.xml><?xml version="1.0" encoding="utf-8"?>
<ds:datastoreItem xmlns:ds="http://schemas.openxmlformats.org/officeDocument/2006/customXml" ds:itemID="{95E5F828-051B-4D88-B7F0-D3B4904DFDC0}">
  <ds:schemaRefs>
    <ds:schemaRef ds:uri="http://schemas.microsoft.com/sharepoint/v3/contenttype/forms"/>
  </ds:schemaRefs>
</ds:datastoreItem>
</file>

<file path=customXml/itemProps3.xml><?xml version="1.0" encoding="utf-8"?>
<ds:datastoreItem xmlns:ds="http://schemas.openxmlformats.org/officeDocument/2006/customXml" ds:itemID="{D19C445D-FB15-4431-B50F-B18B03182C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49a5a0e-e988-4822-9061-2c6defc229cc"/>
    <ds:schemaRef ds:uri="1449126a-7bd7-4714-b12d-8db2cffeabc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Ion Boardroom</Template>
  <TotalTime>471</TotalTime>
  <Words>439</Words>
  <Application>Microsoft Office PowerPoint</Application>
  <PresentationFormat>Widescreen</PresentationFormat>
  <Paragraphs>51</Paragraphs>
  <Slides>9</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Century Gothic</vt:lpstr>
      <vt:lpstr>Wingdings</vt:lpstr>
      <vt:lpstr>Wingdings 3</vt:lpstr>
      <vt:lpstr>Ion Boardroom</vt:lpstr>
      <vt:lpstr>Search Team Equity Training</vt:lpstr>
      <vt:lpstr>Equity Training Goal </vt:lpstr>
      <vt:lpstr>Are you biased?</vt:lpstr>
      <vt:lpstr>Power Analysis </vt:lpstr>
      <vt:lpstr>Privilege and Non-privilege</vt:lpstr>
      <vt:lpstr>PowerPoint Presentation</vt:lpstr>
      <vt:lpstr>How might a search process bias against some ministry personnel? </vt:lpstr>
      <vt:lpstr>Racial bias (racism) and the church</vt:lpstr>
      <vt:lpstr>Our challenge: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Search Team Equity Training</dc:title>
  <dc:creator>Hildebrand, Dale</dc:creator>
  <cp:lastModifiedBy>Donna Rutz</cp:lastModifiedBy>
  <cp:revision>14</cp:revision>
  <dcterms:created xsi:type="dcterms:W3CDTF">2022-01-26T21:26:39Z</dcterms:created>
  <dcterms:modified xsi:type="dcterms:W3CDTF">2022-02-04T20:29:24Z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0x0101006DE359331446834582F64A0E5E06A15C</vt:lpwstr>
  </property>
</Properties>
</file>